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146847365" r:id="rId2"/>
    <p:sldId id="2146847328" r:id="rId3"/>
    <p:sldId id="2146847354" r:id="rId4"/>
    <p:sldId id="2146847340" r:id="rId5"/>
    <p:sldId id="2146847372" r:id="rId6"/>
    <p:sldId id="2146847331" r:id="rId7"/>
    <p:sldId id="2146847367" r:id="rId8"/>
    <p:sldId id="2146847378" r:id="rId9"/>
    <p:sldId id="2146847366" r:id="rId10"/>
    <p:sldId id="2146847375" r:id="rId11"/>
    <p:sldId id="2146847376" r:id="rId12"/>
    <p:sldId id="2146847377" r:id="rId13"/>
    <p:sldId id="2146847368" r:id="rId14"/>
    <p:sldId id="2146847393" r:id="rId15"/>
    <p:sldId id="2146847396" r:id="rId16"/>
    <p:sldId id="2146847394" r:id="rId17"/>
    <p:sldId id="2146847397" r:id="rId18"/>
    <p:sldId id="2146847370" r:id="rId19"/>
    <p:sldId id="2146847387" r:id="rId20"/>
    <p:sldId id="2146847371" r:id="rId21"/>
    <p:sldId id="2146847388" r:id="rId22"/>
    <p:sldId id="2146847389" r:id="rId23"/>
    <p:sldId id="2146847390" r:id="rId24"/>
    <p:sldId id="2146847391" r:id="rId25"/>
    <p:sldId id="2146847392" r:id="rId26"/>
    <p:sldId id="2146847351" r:id="rId27"/>
    <p:sldId id="2146847346" r:id="rId28"/>
    <p:sldId id="2146847335" r:id="rId29"/>
    <p:sldId id="2146847332" r:id="rId30"/>
    <p:sldId id="2146847348" r:id="rId31"/>
    <p:sldId id="2146847395" r:id="rId32"/>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content" id="{FF78A3C6-4169-4F72-A725-BBEE093775CA}">
          <p14:sldIdLst>
            <p14:sldId id="2146847365"/>
            <p14:sldId id="2146847328"/>
            <p14:sldId id="2146847354"/>
            <p14:sldId id="2146847340"/>
            <p14:sldId id="2146847372"/>
            <p14:sldId id="2146847331"/>
            <p14:sldId id="2146847367"/>
            <p14:sldId id="2146847378"/>
            <p14:sldId id="2146847366"/>
            <p14:sldId id="2146847375"/>
            <p14:sldId id="2146847376"/>
            <p14:sldId id="2146847377"/>
            <p14:sldId id="2146847368"/>
            <p14:sldId id="2146847393"/>
            <p14:sldId id="2146847396"/>
            <p14:sldId id="2146847394"/>
            <p14:sldId id="2146847397"/>
            <p14:sldId id="2146847370"/>
            <p14:sldId id="2146847387"/>
            <p14:sldId id="2146847371"/>
            <p14:sldId id="2146847388"/>
            <p14:sldId id="2146847389"/>
            <p14:sldId id="2146847390"/>
            <p14:sldId id="2146847391"/>
            <p14:sldId id="2146847392"/>
            <p14:sldId id="2146847351"/>
            <p14:sldId id="2146847346"/>
            <p14:sldId id="2146847335"/>
            <p14:sldId id="2146847332"/>
            <p14:sldId id="2146847348"/>
            <p14:sldId id="21468473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5C0169-7938-E922-F90C-E10833C3DE1A}" name="Houser, Monica L" initials="HML" userId="S::monica_l_houser@optum.com::ee89b976-fa12-4833-93e1-f655dec2e12c" providerId="AD"/>
  <p188:author id="{EFAFC96A-A62A-DB4B-6212-2A1E036D359D}" name="Walker, M Heather" initials="WMH" userId="S::heather.walker2@optum.com::d740fe29-b36e-40be-8694-78a7d92c394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4600"/>
    <a:srgbClr val="4B4D4F"/>
    <a:srgbClr val="002677"/>
    <a:srgbClr val="F89F09"/>
    <a:srgbClr val="422C88"/>
    <a:srgbClr val="D13F44"/>
    <a:srgbClr val="8061BC"/>
    <a:srgbClr val="6FC1B1"/>
    <a:srgbClr val="007C89"/>
    <a:srgbClr val="FF61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6357" autoAdjust="0"/>
  </p:normalViewPr>
  <p:slideViewPr>
    <p:cSldViewPr snapToGrid="0" showGuides="1">
      <p:cViewPr varScale="1">
        <p:scale>
          <a:sx n="110" d="100"/>
          <a:sy n="110" d="100"/>
        </p:scale>
        <p:origin x="240"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90"/>
    </p:cViewPr>
  </p:sorter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19F032-53C1-4EE3-9E67-4B8CDE8C71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0F4F1F5-4CAA-4EE9-86E4-08109754C1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25276F-4347-4A77-8779-25794A5FA3F1}" type="datetimeFigureOut">
              <a:rPr lang="en-US" smtClean="0"/>
              <a:t>4/10/2024</a:t>
            </a:fld>
            <a:endParaRPr lang="en-US" dirty="0"/>
          </a:p>
        </p:txBody>
      </p:sp>
      <p:sp>
        <p:nvSpPr>
          <p:cNvPr id="4" name="Footer Placeholder 3">
            <a:extLst>
              <a:ext uri="{FF2B5EF4-FFF2-40B4-BE49-F238E27FC236}">
                <a16:creationId xmlns:a16="http://schemas.microsoft.com/office/drawing/2014/main" id="{5CEF2806-7C9E-4564-812D-E429CAC3FB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7F9D17-42B3-4D87-99EA-88FFB2D9DA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FF870-1514-40BF-9921-34C59D16DE59}" type="slidenum">
              <a:rPr lang="en-US" smtClean="0"/>
              <a:t>‹#›</a:t>
            </a:fld>
            <a:endParaRPr lang="en-US" dirty="0"/>
          </a:p>
        </p:txBody>
      </p:sp>
    </p:spTree>
    <p:extLst>
      <p:ext uri="{BB962C8B-B14F-4D97-AF65-F5344CB8AC3E}">
        <p14:creationId xmlns:p14="http://schemas.microsoft.com/office/powerpoint/2010/main" val="283757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768148" cy="458788"/>
          </a:xfrm>
          <a:prstGeom prst="rect">
            <a:avLst/>
          </a:prstGeom>
        </p:spPr>
        <p:txBody>
          <a:bodyPr vert="horz" lIns="91440" tIns="45720" rIns="91440" bIns="45720" rtlCol="0"/>
          <a:lstStyle>
            <a:lvl1pPr algn="l">
              <a:defRPr sz="1100" b="1">
                <a:solidFill>
                  <a:srgbClr val="000000"/>
                </a:solidFill>
              </a:defRPr>
            </a:lvl1pPr>
          </a:lstStyle>
          <a:p>
            <a:endParaRPr lang="en-US" dirty="0"/>
          </a:p>
        </p:txBody>
      </p:sp>
      <p:sp>
        <p:nvSpPr>
          <p:cNvPr id="3" name="Date Placeholder 2"/>
          <p:cNvSpPr>
            <a:spLocks noGrp="1"/>
          </p:cNvSpPr>
          <p:nvPr>
            <p:ph type="dt" idx="1"/>
          </p:nvPr>
        </p:nvSpPr>
        <p:spPr>
          <a:xfrm>
            <a:off x="5860341" y="0"/>
            <a:ext cx="996071" cy="458788"/>
          </a:xfrm>
          <a:prstGeom prst="rect">
            <a:avLst/>
          </a:prstGeom>
        </p:spPr>
        <p:txBody>
          <a:bodyPr vert="horz" lIns="91440" tIns="45720" rIns="91440" bIns="45720" rtlCol="0"/>
          <a:lstStyle>
            <a:lvl1pPr algn="r">
              <a:defRPr sz="1050">
                <a:solidFill>
                  <a:srgbClr val="000000"/>
                </a:solidFill>
              </a:defRPr>
            </a:lvl1pPr>
          </a:lstStyle>
          <a:p>
            <a:fld id="{7E32CE62-7DAD-4D46-9C44-FB8B2B29EAD6}" type="datetimeFigureOut">
              <a:rPr lang="en-US" smtClean="0"/>
              <a:pPr/>
              <a:t>4/10/2024</a:t>
            </a:fld>
            <a:endParaRPr lang="en-US" dirty="0"/>
          </a:p>
        </p:txBody>
      </p:sp>
      <p:sp>
        <p:nvSpPr>
          <p:cNvPr id="4" name="Slide Image Placeholder 3"/>
          <p:cNvSpPr>
            <a:spLocks noGrp="1" noRot="1" noChangeAspect="1"/>
          </p:cNvSpPr>
          <p:nvPr>
            <p:ph type="sldImg" idx="2"/>
          </p:nvPr>
        </p:nvSpPr>
        <p:spPr>
          <a:xfrm>
            <a:off x="239230" y="379539"/>
            <a:ext cx="2743200" cy="1543050"/>
          </a:xfrm>
          <a:prstGeom prst="rect">
            <a:avLst/>
          </a:prstGeom>
          <a:noFill/>
          <a:ln w="6350" cap="rnd">
            <a:solidFill>
              <a:schemeClr val="accent1"/>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39230" y="2483156"/>
            <a:ext cx="6384854" cy="629889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a:p>
            <a:pPr lvl="0"/>
            <a:endParaRPr lang="en-US" dirty="0"/>
          </a:p>
        </p:txBody>
      </p:sp>
      <p:sp>
        <p:nvSpPr>
          <p:cNvPr id="6" name="Footer Placeholder 5"/>
          <p:cNvSpPr>
            <a:spLocks noGrp="1"/>
          </p:cNvSpPr>
          <p:nvPr>
            <p:ph type="ftr" sz="quarter" idx="4"/>
          </p:nvPr>
        </p:nvSpPr>
        <p:spPr>
          <a:xfrm>
            <a:off x="-1" y="8685213"/>
            <a:ext cx="6138487" cy="458787"/>
          </a:xfrm>
          <a:prstGeom prst="rect">
            <a:avLst/>
          </a:prstGeom>
        </p:spPr>
        <p:txBody>
          <a:bodyPr vert="horz" lIns="91440" tIns="45720" rIns="91440" bIns="45720" rtlCol="0" anchor="b"/>
          <a:lstStyle>
            <a:lvl1pPr algn="l">
              <a:defRPr sz="1000">
                <a:solidFill>
                  <a:srgbClr val="000000"/>
                </a:solidFill>
              </a:defRPr>
            </a:lvl1pPr>
          </a:lstStyle>
          <a:p>
            <a:endParaRPr lang="en-US" dirty="0"/>
          </a:p>
        </p:txBody>
      </p:sp>
      <p:sp>
        <p:nvSpPr>
          <p:cNvPr id="7" name="Slide Number Placeholder 6"/>
          <p:cNvSpPr>
            <a:spLocks noGrp="1"/>
          </p:cNvSpPr>
          <p:nvPr>
            <p:ph type="sldNum" sz="quarter" idx="5"/>
          </p:nvPr>
        </p:nvSpPr>
        <p:spPr>
          <a:xfrm>
            <a:off x="6230679" y="8685213"/>
            <a:ext cx="625734" cy="458787"/>
          </a:xfrm>
          <a:prstGeom prst="rect">
            <a:avLst/>
          </a:prstGeom>
        </p:spPr>
        <p:txBody>
          <a:bodyPr vert="horz" lIns="91440" tIns="45720" rIns="91440" bIns="45720" rtlCol="0" anchor="b"/>
          <a:lstStyle>
            <a:lvl1pPr algn="r">
              <a:defRPr sz="1050">
                <a:solidFill>
                  <a:schemeClr val="tx1"/>
                </a:solidFill>
              </a:defRPr>
            </a:lvl1pPr>
          </a:lstStyle>
          <a:p>
            <a:fld id="{2D5E816B-EE8A-4A59-BF27-832760D86835}" type="slidenum">
              <a:rPr lang="en-US" smtClean="0"/>
              <a:pPr/>
              <a:t>‹#›</a:t>
            </a:fld>
            <a:endParaRPr lang="en-US" dirty="0"/>
          </a:p>
        </p:txBody>
      </p:sp>
      <p:sp>
        <p:nvSpPr>
          <p:cNvPr id="13" name="TextBox 12">
            <a:extLst>
              <a:ext uri="{FF2B5EF4-FFF2-40B4-BE49-F238E27FC236}">
                <a16:creationId xmlns:a16="http://schemas.microsoft.com/office/drawing/2014/main" id="{F2C14A61-0706-443B-957F-49BE2F22912E}"/>
              </a:ext>
            </a:extLst>
          </p:cNvPr>
          <p:cNvSpPr txBox="1"/>
          <p:nvPr/>
        </p:nvSpPr>
        <p:spPr>
          <a:xfrm>
            <a:off x="246115" y="2122290"/>
            <a:ext cx="4538133" cy="261610"/>
          </a:xfrm>
          <a:prstGeom prst="rect">
            <a:avLst/>
          </a:prstGeom>
          <a:noFill/>
        </p:spPr>
        <p:txBody>
          <a:bodyPr wrap="square" rtlCol="0">
            <a:spAutoFit/>
          </a:bodyPr>
          <a:lstStyle/>
          <a:p>
            <a:pPr lvl="0">
              <a:spcBef>
                <a:spcPts val="300"/>
              </a:spcBef>
              <a:spcAft>
                <a:spcPts val="1200"/>
              </a:spcAft>
            </a:pPr>
            <a:r>
              <a:rPr lang="en-US" sz="1100" b="1" dirty="0">
                <a:solidFill>
                  <a:schemeClr val="accent6"/>
                </a:solidFill>
              </a:rPr>
              <a:t>Facilitator notes</a:t>
            </a:r>
          </a:p>
        </p:txBody>
      </p:sp>
    </p:spTree>
    <p:extLst>
      <p:ext uri="{BB962C8B-B14F-4D97-AF65-F5344CB8AC3E}">
        <p14:creationId xmlns:p14="http://schemas.microsoft.com/office/powerpoint/2010/main" val="409684278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300"/>
      </a:spcAft>
      <a:defRPr sz="1100" kern="1200">
        <a:solidFill>
          <a:srgbClr val="000000"/>
        </a:solidFill>
        <a:latin typeface="+mn-lt"/>
        <a:ea typeface="+mn-ea"/>
        <a:cs typeface="+mn-cs"/>
      </a:defRPr>
    </a:lvl1pPr>
    <a:lvl2pPr marL="285750" indent="0" algn="l" defTabSz="914400" rtl="0" eaLnBrk="1" latinLnBrk="0" hangingPunct="1">
      <a:spcBef>
        <a:spcPts val="300"/>
      </a:spcBef>
      <a:spcAft>
        <a:spcPts val="300"/>
      </a:spcAft>
      <a:defRPr sz="1100" kern="1200">
        <a:solidFill>
          <a:srgbClr val="000000"/>
        </a:solidFill>
        <a:latin typeface="+mn-lt"/>
        <a:ea typeface="+mn-ea"/>
        <a:cs typeface="+mn-cs"/>
      </a:defRPr>
    </a:lvl2pPr>
    <a:lvl3pPr marL="571500" indent="0" algn="l" defTabSz="914400" rtl="0" eaLnBrk="1" latinLnBrk="0" hangingPunct="1">
      <a:spcBef>
        <a:spcPts val="300"/>
      </a:spcBef>
      <a:spcAft>
        <a:spcPts val="300"/>
      </a:spcAft>
      <a:defRPr sz="1100" kern="1200">
        <a:solidFill>
          <a:srgbClr val="000000"/>
        </a:solidFill>
        <a:latin typeface="+mn-lt"/>
        <a:ea typeface="+mn-ea"/>
        <a:cs typeface="+mn-cs"/>
      </a:defRPr>
    </a:lvl3pPr>
    <a:lvl4pPr marL="857250" indent="0" algn="l" defTabSz="914400" rtl="0" eaLnBrk="1" latinLnBrk="0" hangingPunct="1">
      <a:spcBef>
        <a:spcPts val="300"/>
      </a:spcBef>
      <a:spcAft>
        <a:spcPts val="300"/>
      </a:spcAft>
      <a:defRPr sz="1100" kern="1200">
        <a:solidFill>
          <a:srgbClr val="000000"/>
        </a:solidFill>
        <a:latin typeface="+mn-lt"/>
        <a:ea typeface="+mn-ea"/>
        <a:cs typeface="+mn-cs"/>
      </a:defRPr>
    </a:lvl4pPr>
    <a:lvl5pPr marL="1143000" indent="0" algn="l" defTabSz="914400" rtl="0" eaLnBrk="1" latinLnBrk="0" hangingPunct="1">
      <a:spcBef>
        <a:spcPts val="300"/>
      </a:spcBef>
      <a:spcAft>
        <a:spcPts val="300"/>
      </a:spcAft>
      <a:defRPr sz="1100" kern="1200">
        <a:solidFill>
          <a:srgbClr val="000000"/>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79413"/>
            <a:ext cx="2743200" cy="1543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5E816B-EE8A-4A59-BF27-832760D86835}" type="slidenum">
              <a:rPr lang="en-US" smtClean="0"/>
              <a:pPr/>
              <a:t>1</a:t>
            </a:fld>
            <a:endParaRPr lang="en-US" dirty="0"/>
          </a:p>
        </p:txBody>
      </p:sp>
    </p:spTree>
    <p:extLst>
      <p:ext uri="{BB962C8B-B14F-4D97-AF65-F5344CB8AC3E}">
        <p14:creationId xmlns:p14="http://schemas.microsoft.com/office/powerpoint/2010/main" val="4153655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79413"/>
            <a:ext cx="2743200" cy="1543050"/>
          </a:xfrm>
        </p:spPr>
      </p:sp>
      <p:sp>
        <p:nvSpPr>
          <p:cNvPr id="4" name="Slide Number Placeholder 3"/>
          <p:cNvSpPr>
            <a:spLocks noGrp="1"/>
          </p:cNvSpPr>
          <p:nvPr>
            <p:ph type="sldNum" sz="quarter" idx="5"/>
          </p:nvPr>
        </p:nvSpPr>
        <p:spPr/>
        <p:txBody>
          <a:bodyPr/>
          <a:lstStyle/>
          <a:p>
            <a:fld id="{2D5E816B-EE8A-4A59-BF27-832760D86835}" type="slidenum">
              <a:rPr lang="en-US" smtClean="0"/>
              <a:pPr/>
              <a:t>10</a:t>
            </a:fld>
            <a:endParaRPr lang="en-US" dirty="0"/>
          </a:p>
        </p:txBody>
      </p:sp>
      <p:sp>
        <p:nvSpPr>
          <p:cNvPr id="6" name="Notes Placeholder 5">
            <a:extLst>
              <a:ext uri="{FF2B5EF4-FFF2-40B4-BE49-F238E27FC236}">
                <a16:creationId xmlns:a16="http://schemas.microsoft.com/office/drawing/2014/main" id="{585AC9B6-998A-98A6-DEAE-A8EE7DDEF00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9104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11</a:t>
            </a:fld>
            <a:endParaRPr lang="en-US" dirty="0"/>
          </a:p>
        </p:txBody>
      </p:sp>
      <p:sp>
        <p:nvSpPr>
          <p:cNvPr id="6" name="Slide Image Placeholder 5">
            <a:extLst>
              <a:ext uri="{FF2B5EF4-FFF2-40B4-BE49-F238E27FC236}">
                <a16:creationId xmlns:a16="http://schemas.microsoft.com/office/drawing/2014/main" id="{3CCB594B-9186-492E-947E-25DB40066A91}"/>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4B74A5A8-CC4F-0012-42DD-8D971D8258F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75208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12</a:t>
            </a:fld>
            <a:endParaRPr lang="en-US" dirty="0"/>
          </a:p>
        </p:txBody>
      </p:sp>
      <p:sp>
        <p:nvSpPr>
          <p:cNvPr id="6" name="Slide Image Placeholder 5">
            <a:extLst>
              <a:ext uri="{FF2B5EF4-FFF2-40B4-BE49-F238E27FC236}">
                <a16:creationId xmlns:a16="http://schemas.microsoft.com/office/drawing/2014/main" id="{3CCB594B-9186-492E-947E-25DB40066A91}"/>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5438367D-A3C2-0CEE-883B-CB35E7DB444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99051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79413"/>
            <a:ext cx="2743200" cy="1543050"/>
          </a:xfrm>
        </p:spPr>
      </p:sp>
      <p:sp>
        <p:nvSpPr>
          <p:cNvPr id="4" name="Slide Number Placeholder 3"/>
          <p:cNvSpPr>
            <a:spLocks noGrp="1"/>
          </p:cNvSpPr>
          <p:nvPr>
            <p:ph type="sldNum" sz="quarter" idx="5"/>
          </p:nvPr>
        </p:nvSpPr>
        <p:spPr/>
        <p:txBody>
          <a:bodyPr/>
          <a:lstStyle/>
          <a:p>
            <a:fld id="{2D5E816B-EE8A-4A59-BF27-832760D86835}" type="slidenum">
              <a:rPr lang="en-US" smtClean="0"/>
              <a:pPr/>
              <a:t>13</a:t>
            </a:fld>
            <a:endParaRPr lang="en-US" dirty="0"/>
          </a:p>
        </p:txBody>
      </p:sp>
      <p:sp>
        <p:nvSpPr>
          <p:cNvPr id="6" name="Notes Placeholder 5">
            <a:extLst>
              <a:ext uri="{FF2B5EF4-FFF2-40B4-BE49-F238E27FC236}">
                <a16:creationId xmlns:a16="http://schemas.microsoft.com/office/drawing/2014/main" id="{BDAD9983-57F0-7A7B-DBDA-8DB0B07847E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92294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14</a:t>
            </a:fld>
            <a:endParaRPr lang="en-US" dirty="0"/>
          </a:p>
        </p:txBody>
      </p:sp>
      <p:sp>
        <p:nvSpPr>
          <p:cNvPr id="6" name="Slide Image Placeholder 5">
            <a:extLst>
              <a:ext uri="{FF2B5EF4-FFF2-40B4-BE49-F238E27FC236}">
                <a16:creationId xmlns:a16="http://schemas.microsoft.com/office/drawing/2014/main" id="{07AA37FC-9A32-43AD-A2C2-943F63BE21C5}"/>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C0148357-BF9F-F2C1-6A28-8D8F02FBA7B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82792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15</a:t>
            </a:fld>
            <a:endParaRPr lang="en-US" dirty="0"/>
          </a:p>
        </p:txBody>
      </p:sp>
      <p:sp>
        <p:nvSpPr>
          <p:cNvPr id="6" name="Slide Image Placeholder 5">
            <a:extLst>
              <a:ext uri="{FF2B5EF4-FFF2-40B4-BE49-F238E27FC236}">
                <a16:creationId xmlns:a16="http://schemas.microsoft.com/office/drawing/2014/main" id="{07AA37FC-9A32-43AD-A2C2-943F63BE21C5}"/>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04BEA28F-7E12-AAD7-C56A-FCF3C84835C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37413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16</a:t>
            </a:fld>
            <a:endParaRPr lang="en-US" dirty="0"/>
          </a:p>
        </p:txBody>
      </p:sp>
      <p:sp>
        <p:nvSpPr>
          <p:cNvPr id="6" name="Slide Image Placeholder 5">
            <a:extLst>
              <a:ext uri="{FF2B5EF4-FFF2-40B4-BE49-F238E27FC236}">
                <a16:creationId xmlns:a16="http://schemas.microsoft.com/office/drawing/2014/main" id="{07AA37FC-9A32-43AD-A2C2-943F63BE21C5}"/>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DBE6BB1D-4101-81B8-FF51-4E857B8EEFE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35895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17</a:t>
            </a:fld>
            <a:endParaRPr lang="en-US" dirty="0"/>
          </a:p>
        </p:txBody>
      </p:sp>
      <p:sp>
        <p:nvSpPr>
          <p:cNvPr id="6" name="Slide Image Placeholder 5">
            <a:extLst>
              <a:ext uri="{FF2B5EF4-FFF2-40B4-BE49-F238E27FC236}">
                <a16:creationId xmlns:a16="http://schemas.microsoft.com/office/drawing/2014/main" id="{07AA37FC-9A32-43AD-A2C2-943F63BE21C5}"/>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4D0BD19B-BE7C-CAA2-B507-9EA6BBF9FF8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52125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79413"/>
            <a:ext cx="2743200" cy="1543050"/>
          </a:xfrm>
        </p:spPr>
      </p:sp>
      <p:sp>
        <p:nvSpPr>
          <p:cNvPr id="4" name="Slide Number Placeholder 3"/>
          <p:cNvSpPr>
            <a:spLocks noGrp="1"/>
          </p:cNvSpPr>
          <p:nvPr>
            <p:ph type="sldNum" sz="quarter" idx="5"/>
          </p:nvPr>
        </p:nvSpPr>
        <p:spPr/>
        <p:txBody>
          <a:bodyPr/>
          <a:lstStyle/>
          <a:p>
            <a:fld id="{2D5E816B-EE8A-4A59-BF27-832760D86835}" type="slidenum">
              <a:rPr lang="en-US" smtClean="0"/>
              <a:pPr/>
              <a:t>18</a:t>
            </a:fld>
            <a:endParaRPr lang="en-US" dirty="0"/>
          </a:p>
        </p:txBody>
      </p:sp>
      <p:sp>
        <p:nvSpPr>
          <p:cNvPr id="6" name="Notes Placeholder 5">
            <a:extLst>
              <a:ext uri="{FF2B5EF4-FFF2-40B4-BE49-F238E27FC236}">
                <a16:creationId xmlns:a16="http://schemas.microsoft.com/office/drawing/2014/main" id="{854FBEF0-709C-3536-DEE1-DB52DFFF25F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48615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19</a:t>
            </a:fld>
            <a:endParaRPr lang="en-US" dirty="0"/>
          </a:p>
        </p:txBody>
      </p:sp>
      <p:sp>
        <p:nvSpPr>
          <p:cNvPr id="6" name="Slide Image Placeholder 5">
            <a:extLst>
              <a:ext uri="{FF2B5EF4-FFF2-40B4-BE49-F238E27FC236}">
                <a16:creationId xmlns:a16="http://schemas.microsoft.com/office/drawing/2014/main" id="{C0156D2B-EC32-4F84-BAFF-72B30F3C6219}"/>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CA25A624-D638-2831-C3D8-9FAB903D74E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70168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2</a:t>
            </a:fld>
            <a:endParaRPr lang="en-US" dirty="0"/>
          </a:p>
        </p:txBody>
      </p:sp>
      <p:sp>
        <p:nvSpPr>
          <p:cNvPr id="12" name="Slide Image Placeholder 11">
            <a:extLst>
              <a:ext uri="{FF2B5EF4-FFF2-40B4-BE49-F238E27FC236}">
                <a16:creationId xmlns:a16="http://schemas.microsoft.com/office/drawing/2014/main" id="{390C5CCE-7F4F-4A51-ABE2-7BBBC9DC6BC6}"/>
              </a:ext>
            </a:extLst>
          </p:cNvPr>
          <p:cNvSpPr>
            <a:spLocks noGrp="1" noRot="1" noChangeAspect="1"/>
          </p:cNvSpPr>
          <p:nvPr>
            <p:ph type="sldImg"/>
          </p:nvPr>
        </p:nvSpPr>
        <p:spPr>
          <a:xfrm>
            <a:off x="239713" y="379413"/>
            <a:ext cx="2743200" cy="1543050"/>
          </a:xfrm>
        </p:spPr>
      </p:sp>
    </p:spTree>
    <p:extLst>
      <p:ext uri="{BB962C8B-B14F-4D97-AF65-F5344CB8AC3E}">
        <p14:creationId xmlns:p14="http://schemas.microsoft.com/office/powerpoint/2010/main" val="3860352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20</a:t>
            </a:fld>
            <a:endParaRPr lang="en-US" dirty="0"/>
          </a:p>
        </p:txBody>
      </p:sp>
      <p:sp>
        <p:nvSpPr>
          <p:cNvPr id="6" name="Slide Image Placeholder 5">
            <a:extLst>
              <a:ext uri="{FF2B5EF4-FFF2-40B4-BE49-F238E27FC236}">
                <a16:creationId xmlns:a16="http://schemas.microsoft.com/office/drawing/2014/main" id="{547C1DED-EDBF-4A43-AE30-2D963DAAF343}"/>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8B1F397C-874A-2FA5-FB27-C98CA95137C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05074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21</a:t>
            </a:fld>
            <a:endParaRPr lang="en-US" dirty="0"/>
          </a:p>
        </p:txBody>
      </p:sp>
      <p:sp>
        <p:nvSpPr>
          <p:cNvPr id="6" name="Slide Image Placeholder 5">
            <a:extLst>
              <a:ext uri="{FF2B5EF4-FFF2-40B4-BE49-F238E27FC236}">
                <a16:creationId xmlns:a16="http://schemas.microsoft.com/office/drawing/2014/main" id="{547C1DED-EDBF-4A43-AE30-2D963DAAF343}"/>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53F851BC-1829-09B7-65F7-1A93C478EFF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93291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22</a:t>
            </a:fld>
            <a:endParaRPr lang="en-US" dirty="0"/>
          </a:p>
        </p:txBody>
      </p:sp>
      <p:sp>
        <p:nvSpPr>
          <p:cNvPr id="6" name="Slide Image Placeholder 5">
            <a:extLst>
              <a:ext uri="{FF2B5EF4-FFF2-40B4-BE49-F238E27FC236}">
                <a16:creationId xmlns:a16="http://schemas.microsoft.com/office/drawing/2014/main" id="{547C1DED-EDBF-4A43-AE30-2D963DAAF343}"/>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DF7006B5-4EB2-D4B0-C208-09A2BF0DC7C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85329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23</a:t>
            </a:fld>
            <a:endParaRPr lang="en-US" dirty="0"/>
          </a:p>
        </p:txBody>
      </p:sp>
      <p:sp>
        <p:nvSpPr>
          <p:cNvPr id="6" name="Slide Image Placeholder 5">
            <a:extLst>
              <a:ext uri="{FF2B5EF4-FFF2-40B4-BE49-F238E27FC236}">
                <a16:creationId xmlns:a16="http://schemas.microsoft.com/office/drawing/2014/main" id="{547C1DED-EDBF-4A43-AE30-2D963DAAF343}"/>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947664D1-A499-D087-3447-026589434A6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95602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24</a:t>
            </a:fld>
            <a:endParaRPr lang="en-US" dirty="0"/>
          </a:p>
        </p:txBody>
      </p:sp>
      <p:sp>
        <p:nvSpPr>
          <p:cNvPr id="6" name="Slide Image Placeholder 5">
            <a:extLst>
              <a:ext uri="{FF2B5EF4-FFF2-40B4-BE49-F238E27FC236}">
                <a16:creationId xmlns:a16="http://schemas.microsoft.com/office/drawing/2014/main" id="{547C1DED-EDBF-4A43-AE30-2D963DAAF343}"/>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A0BF60E7-A440-C5ED-0446-96C2CDE97E8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85027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25</a:t>
            </a:fld>
            <a:endParaRPr lang="en-US" dirty="0"/>
          </a:p>
        </p:txBody>
      </p:sp>
      <p:sp>
        <p:nvSpPr>
          <p:cNvPr id="6" name="Slide Image Placeholder 5">
            <a:extLst>
              <a:ext uri="{FF2B5EF4-FFF2-40B4-BE49-F238E27FC236}">
                <a16:creationId xmlns:a16="http://schemas.microsoft.com/office/drawing/2014/main" id="{547C1DED-EDBF-4A43-AE30-2D963DAAF343}"/>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E2638CBB-6219-97D9-3635-C9517A50FB2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5973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26</a:t>
            </a:fld>
            <a:endParaRPr lang="en-US" dirty="0"/>
          </a:p>
        </p:txBody>
      </p:sp>
      <p:sp>
        <p:nvSpPr>
          <p:cNvPr id="6" name="Slide Image Placeholder 5">
            <a:extLst>
              <a:ext uri="{FF2B5EF4-FFF2-40B4-BE49-F238E27FC236}">
                <a16:creationId xmlns:a16="http://schemas.microsoft.com/office/drawing/2014/main" id="{8446E026-7078-48AD-BA77-E5D663AF6237}"/>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5F8CE8FB-DAE5-041F-E55B-70F2BDA7C7D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49545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27</a:t>
            </a:fld>
            <a:endParaRPr lang="en-US" dirty="0"/>
          </a:p>
        </p:txBody>
      </p:sp>
      <p:sp>
        <p:nvSpPr>
          <p:cNvPr id="6" name="Slide Image Placeholder 5">
            <a:extLst>
              <a:ext uri="{FF2B5EF4-FFF2-40B4-BE49-F238E27FC236}">
                <a16:creationId xmlns:a16="http://schemas.microsoft.com/office/drawing/2014/main" id="{0BF50D13-B19E-4A95-B92A-EFBF0AF75AE1}"/>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FDC993B2-778D-5E15-6DFE-0F9779F5E48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57041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28</a:t>
            </a:fld>
            <a:endParaRPr lang="en-US" dirty="0"/>
          </a:p>
        </p:txBody>
      </p:sp>
      <p:sp>
        <p:nvSpPr>
          <p:cNvPr id="6" name="Slide Image Placeholder 5">
            <a:extLst>
              <a:ext uri="{FF2B5EF4-FFF2-40B4-BE49-F238E27FC236}">
                <a16:creationId xmlns:a16="http://schemas.microsoft.com/office/drawing/2014/main" id="{E8C3125A-1EC1-47FB-AF1D-A7A22E35B93B}"/>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8047BF99-E8B7-3C1B-A6FD-4278558B298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04611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29</a:t>
            </a:fld>
            <a:endParaRPr lang="en-US" dirty="0"/>
          </a:p>
        </p:txBody>
      </p:sp>
      <p:sp>
        <p:nvSpPr>
          <p:cNvPr id="6" name="Slide Image Placeholder 5">
            <a:extLst>
              <a:ext uri="{FF2B5EF4-FFF2-40B4-BE49-F238E27FC236}">
                <a16:creationId xmlns:a16="http://schemas.microsoft.com/office/drawing/2014/main" id="{20A59054-7714-4BFB-A277-95E001563A64}"/>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1B0003AB-188A-1927-66EE-E6A434DB87D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918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3</a:t>
            </a:fld>
            <a:endParaRPr lang="en-US" dirty="0"/>
          </a:p>
        </p:txBody>
      </p:sp>
      <p:sp>
        <p:nvSpPr>
          <p:cNvPr id="6" name="Slide Image Placeholder 5">
            <a:extLst>
              <a:ext uri="{FF2B5EF4-FFF2-40B4-BE49-F238E27FC236}">
                <a16:creationId xmlns:a16="http://schemas.microsoft.com/office/drawing/2014/main" id="{0BF50D13-B19E-4A95-B92A-EFBF0AF75AE1}"/>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25FEA7C7-7F6C-3D8F-B393-BC512275DD4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80826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79413"/>
            <a:ext cx="2743200" cy="1543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5E816B-EE8A-4A59-BF27-832760D86835}" type="slidenum">
              <a:rPr lang="en-US" smtClean="0"/>
              <a:pPr/>
              <a:t>30</a:t>
            </a:fld>
            <a:endParaRPr lang="en-US" dirty="0"/>
          </a:p>
        </p:txBody>
      </p:sp>
    </p:spTree>
    <p:extLst>
      <p:ext uri="{BB962C8B-B14F-4D97-AF65-F5344CB8AC3E}">
        <p14:creationId xmlns:p14="http://schemas.microsoft.com/office/powerpoint/2010/main" val="788966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79413"/>
            <a:ext cx="2743200" cy="15430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E816B-EE8A-4A59-BF27-832760D86835}" type="slidenum">
              <a:rPr lang="en-US" smtClean="0"/>
              <a:pPr/>
              <a:t>31</a:t>
            </a:fld>
            <a:endParaRPr lang="en-US" dirty="0"/>
          </a:p>
        </p:txBody>
      </p:sp>
    </p:spTree>
    <p:extLst>
      <p:ext uri="{BB962C8B-B14F-4D97-AF65-F5344CB8AC3E}">
        <p14:creationId xmlns:p14="http://schemas.microsoft.com/office/powerpoint/2010/main" val="250782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79413"/>
            <a:ext cx="2743200" cy="1543050"/>
          </a:xfrm>
        </p:spPr>
      </p:sp>
      <p:sp>
        <p:nvSpPr>
          <p:cNvPr id="4" name="Slide Number Placeholder 3"/>
          <p:cNvSpPr>
            <a:spLocks noGrp="1"/>
          </p:cNvSpPr>
          <p:nvPr>
            <p:ph type="sldNum" sz="quarter" idx="5"/>
          </p:nvPr>
        </p:nvSpPr>
        <p:spPr/>
        <p:txBody>
          <a:bodyPr/>
          <a:lstStyle/>
          <a:p>
            <a:fld id="{2D5E816B-EE8A-4A59-BF27-832760D86835}" type="slidenum">
              <a:rPr lang="en-US" smtClean="0"/>
              <a:pPr/>
              <a:t>4</a:t>
            </a:fld>
            <a:endParaRPr lang="en-US" dirty="0"/>
          </a:p>
        </p:txBody>
      </p:sp>
      <p:sp>
        <p:nvSpPr>
          <p:cNvPr id="6" name="Notes Placeholder 5">
            <a:extLst>
              <a:ext uri="{FF2B5EF4-FFF2-40B4-BE49-F238E27FC236}">
                <a16:creationId xmlns:a16="http://schemas.microsoft.com/office/drawing/2014/main" id="{F6A691EF-C700-4CB2-8B30-38C61BD4C38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2038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79413"/>
            <a:ext cx="2743200" cy="1543050"/>
          </a:xfrm>
        </p:spPr>
      </p:sp>
      <p:sp>
        <p:nvSpPr>
          <p:cNvPr id="4" name="Slide Number Placeholder 3"/>
          <p:cNvSpPr>
            <a:spLocks noGrp="1"/>
          </p:cNvSpPr>
          <p:nvPr>
            <p:ph type="sldNum" sz="quarter" idx="5"/>
          </p:nvPr>
        </p:nvSpPr>
        <p:spPr/>
        <p:txBody>
          <a:bodyPr/>
          <a:lstStyle/>
          <a:p>
            <a:fld id="{2D5E816B-EE8A-4A59-BF27-832760D86835}" type="slidenum">
              <a:rPr lang="en-US" smtClean="0"/>
              <a:pPr/>
              <a:t>5</a:t>
            </a:fld>
            <a:endParaRPr lang="en-US" dirty="0"/>
          </a:p>
        </p:txBody>
      </p:sp>
      <p:sp>
        <p:nvSpPr>
          <p:cNvPr id="6" name="Notes Placeholder 5">
            <a:extLst>
              <a:ext uri="{FF2B5EF4-FFF2-40B4-BE49-F238E27FC236}">
                <a16:creationId xmlns:a16="http://schemas.microsoft.com/office/drawing/2014/main" id="{E4E030F5-842B-FFC5-6833-2CA5AE2ECF4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7298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6</a:t>
            </a:fld>
            <a:endParaRPr lang="en-US" dirty="0"/>
          </a:p>
        </p:txBody>
      </p:sp>
      <p:sp>
        <p:nvSpPr>
          <p:cNvPr id="6" name="Slide Image Placeholder 5">
            <a:extLst>
              <a:ext uri="{FF2B5EF4-FFF2-40B4-BE49-F238E27FC236}">
                <a16:creationId xmlns:a16="http://schemas.microsoft.com/office/drawing/2014/main" id="{547C1DED-EDBF-4A43-AE30-2D963DAAF343}"/>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1B86FFAA-1064-88A3-D623-CA32AFEA8CE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93291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7</a:t>
            </a:fld>
            <a:endParaRPr lang="en-US" dirty="0"/>
          </a:p>
        </p:txBody>
      </p:sp>
      <p:sp>
        <p:nvSpPr>
          <p:cNvPr id="6" name="Slide Image Placeholder 5">
            <a:extLst>
              <a:ext uri="{FF2B5EF4-FFF2-40B4-BE49-F238E27FC236}">
                <a16:creationId xmlns:a16="http://schemas.microsoft.com/office/drawing/2014/main" id="{547C1DED-EDBF-4A43-AE30-2D963DAAF343}"/>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1AB71DEA-2B4C-3826-D30D-7270B215660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4347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D5E816B-EE8A-4A59-BF27-832760D86835}" type="slidenum">
              <a:rPr lang="en-US" smtClean="0"/>
              <a:pPr/>
              <a:t>8</a:t>
            </a:fld>
            <a:endParaRPr lang="en-US" dirty="0"/>
          </a:p>
        </p:txBody>
      </p:sp>
      <p:sp>
        <p:nvSpPr>
          <p:cNvPr id="6" name="Slide Image Placeholder 5">
            <a:extLst>
              <a:ext uri="{FF2B5EF4-FFF2-40B4-BE49-F238E27FC236}">
                <a16:creationId xmlns:a16="http://schemas.microsoft.com/office/drawing/2014/main" id="{547C1DED-EDBF-4A43-AE30-2D963DAAF343}"/>
              </a:ext>
            </a:extLst>
          </p:cNvPr>
          <p:cNvSpPr>
            <a:spLocks noGrp="1" noRot="1" noChangeAspect="1"/>
          </p:cNvSpPr>
          <p:nvPr>
            <p:ph type="sldImg"/>
          </p:nvPr>
        </p:nvSpPr>
        <p:spPr>
          <a:xfrm>
            <a:off x="239713" y="379413"/>
            <a:ext cx="2743200" cy="1543050"/>
          </a:xfrm>
        </p:spPr>
      </p:sp>
      <p:sp>
        <p:nvSpPr>
          <p:cNvPr id="3" name="Notes Placeholder 2">
            <a:extLst>
              <a:ext uri="{FF2B5EF4-FFF2-40B4-BE49-F238E27FC236}">
                <a16:creationId xmlns:a16="http://schemas.microsoft.com/office/drawing/2014/main" id="{82769C7B-5012-A022-69F2-84279920EF7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91757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379413"/>
            <a:ext cx="2743200" cy="1543050"/>
          </a:xfrm>
        </p:spPr>
      </p:sp>
      <p:sp>
        <p:nvSpPr>
          <p:cNvPr id="4" name="Slide Number Placeholder 3"/>
          <p:cNvSpPr>
            <a:spLocks noGrp="1"/>
          </p:cNvSpPr>
          <p:nvPr>
            <p:ph type="sldNum" sz="quarter" idx="5"/>
          </p:nvPr>
        </p:nvSpPr>
        <p:spPr/>
        <p:txBody>
          <a:bodyPr/>
          <a:lstStyle/>
          <a:p>
            <a:fld id="{2D5E816B-EE8A-4A59-BF27-832760D86835}" type="slidenum">
              <a:rPr lang="en-US" smtClean="0"/>
              <a:pPr/>
              <a:t>9</a:t>
            </a:fld>
            <a:endParaRPr lang="en-US" dirty="0"/>
          </a:p>
        </p:txBody>
      </p:sp>
      <p:sp>
        <p:nvSpPr>
          <p:cNvPr id="6" name="Notes Placeholder 5">
            <a:extLst>
              <a:ext uri="{FF2B5EF4-FFF2-40B4-BE49-F238E27FC236}">
                <a16:creationId xmlns:a16="http://schemas.microsoft.com/office/drawing/2014/main" id="{C085281E-4AD8-4D33-72A6-448869CA45C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59832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jp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Covers</a:t>
            </a:r>
          </a:p>
        </p:txBody>
      </p:sp>
    </p:spTree>
    <p:custDataLst>
      <p:tags r:id="rId1"/>
    </p:custDataLst>
    <p:extLst>
      <p:ext uri="{BB962C8B-B14F-4D97-AF65-F5344CB8AC3E}">
        <p14:creationId xmlns:p14="http://schemas.microsoft.com/office/powerpoint/2010/main" val="3796714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4/10/2024</a:t>
            </a:fld>
            <a:endParaRPr lang="en-US" dirty="0"/>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dirty="0"/>
              <a:t>Click to type text. To activate sub-level formatting,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custDataLst>
      <p:tags r:id="rId1"/>
    </p:custDataLst>
    <p:extLst>
      <p:ext uri="{BB962C8B-B14F-4D97-AF65-F5344CB8AC3E}">
        <p14:creationId xmlns:p14="http://schemas.microsoft.com/office/powerpoint/2010/main" val="1217844453"/>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792" userDrawn="1">
          <p15:clr>
            <a:srgbClr val="FBAE40"/>
          </p15:clr>
        </p15:guide>
        <p15:guide id="3" orient="horz" pos="3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4/10/2024</a:t>
            </a:fld>
            <a:endParaRPr lang="en-US" dirty="0"/>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Tree>
    <p:extLst>
      <p:ext uri="{BB962C8B-B14F-4D97-AF65-F5344CB8AC3E}">
        <p14:creationId xmlns:p14="http://schemas.microsoft.com/office/powerpoint/2010/main" val="3283214495"/>
      </p:ext>
    </p:extLst>
  </p:cSld>
  <p:clrMapOvr>
    <a:masterClrMapping/>
  </p:clrMapOvr>
  <p:extLst>
    <p:ext uri="{DCECCB84-F9BA-43D5-87BE-67443E8EF086}">
      <p15:sldGuideLst xmlns:p15="http://schemas.microsoft.com/office/powerpoint/2012/main">
        <p15:guide id="1" orient="horz" pos="3776" userDrawn="1">
          <p15:clr>
            <a:srgbClr val="FBAE40"/>
          </p15:clr>
        </p15:guide>
        <p15:guide id="4" orient="horz" pos="3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Quotes/</a:t>
            </a:r>
            <a:br>
              <a:rPr lang="en-US" sz="15000" b="1" dirty="0">
                <a:solidFill>
                  <a:schemeClr val="bg1"/>
                </a:solidFill>
              </a:rPr>
            </a:br>
            <a:r>
              <a:rPr lang="en-US" sz="15000" b="1" dirty="0">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348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4/10/2024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2335421038"/>
      </p:ext>
    </p:extLst>
  </p:cSld>
  <p:clrMapOvr>
    <a:masterClrMapping/>
  </p:clrMapOvr>
  <p:extLst>
    <p:ext uri="{DCECCB84-F9BA-43D5-87BE-67443E8EF086}">
      <p15:sldGuideLst xmlns:p15="http://schemas.microsoft.com/office/powerpoint/2012/main">
        <p15:guide id="1" orient="horz" pos="1160" userDrawn="1">
          <p15:clr>
            <a:srgbClr val="FBAE40"/>
          </p15:clr>
        </p15:guide>
        <p15:guide id="2" pos="1245" userDrawn="1">
          <p15:clr>
            <a:srgbClr val="FBAE40"/>
          </p15:clr>
        </p15:guide>
        <p15:guide id="3" pos="6433" userDrawn="1">
          <p15:clr>
            <a:srgbClr val="FBAE40"/>
          </p15:clr>
        </p15:guide>
        <p15:guide id="4" orient="horz" pos="292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4/10/2024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dirty="0"/>
              <a:t>Insert attribution photo</a:t>
            </a:r>
          </a:p>
        </p:txBody>
      </p:sp>
    </p:spTree>
    <p:extLst>
      <p:ext uri="{BB962C8B-B14F-4D97-AF65-F5344CB8AC3E}">
        <p14:creationId xmlns:p14="http://schemas.microsoft.com/office/powerpoint/2010/main" val="3320868232"/>
      </p:ext>
    </p:extLst>
  </p:cSld>
  <p:clrMapOvr>
    <a:masterClrMapping/>
  </p:clrMapOvr>
  <p:extLst>
    <p:ext uri="{DCECCB84-F9BA-43D5-87BE-67443E8EF086}">
      <p15:sldGuideLst xmlns:p15="http://schemas.microsoft.com/office/powerpoint/2012/main">
        <p15:guide id="1" pos="1248" userDrawn="1">
          <p15:clr>
            <a:srgbClr val="FFC000"/>
          </p15:clr>
        </p15:guide>
        <p15:guide id="2" pos="6432" userDrawn="1">
          <p15:clr>
            <a:srgbClr val="FFC000"/>
          </p15:clr>
        </p15:guide>
        <p15:guide id="3" orient="horz" pos="904" userDrawn="1">
          <p15:clr>
            <a:srgbClr val="FFC000"/>
          </p15:clr>
        </p15:guide>
        <p15:guide id="4" orient="horz" pos="2448" userDrawn="1">
          <p15:clr>
            <a:srgbClr val="FFC00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4/10/2024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spTree>
    <p:extLst>
      <p:ext uri="{BB962C8B-B14F-4D97-AF65-F5344CB8AC3E}">
        <p14:creationId xmlns:p14="http://schemas.microsoft.com/office/powerpoint/2010/main" val="320777113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4/10/2024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dirty="0"/>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dirty="0"/>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dirty="0"/>
              <a:t>Insert attribution photo</a:t>
            </a:r>
          </a:p>
        </p:txBody>
      </p:sp>
    </p:spTree>
    <p:extLst>
      <p:ext uri="{BB962C8B-B14F-4D97-AF65-F5344CB8AC3E}">
        <p14:creationId xmlns:p14="http://schemas.microsoft.com/office/powerpoint/2010/main" val="35246398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4/10/2024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dirty="0"/>
              <a:t>Context about fact</a:t>
            </a:r>
          </a:p>
        </p:txBody>
      </p:sp>
    </p:spTree>
    <p:custDataLst>
      <p:tags r:id="rId1"/>
    </p:custDataLst>
    <p:extLst>
      <p:ext uri="{BB962C8B-B14F-4D97-AF65-F5344CB8AC3E}">
        <p14:creationId xmlns:p14="http://schemas.microsoft.com/office/powerpoint/2010/main" val="421456276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4/10/2024</a:t>
            </a:fld>
            <a:endParaRPr lang="en-US" dirty="0"/>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dirty="0"/>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dirty="0"/>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dirty="0"/>
              <a:t>Context about fact</a:t>
            </a:r>
          </a:p>
        </p:txBody>
      </p:sp>
    </p:spTree>
    <p:extLst>
      <p:ext uri="{BB962C8B-B14F-4D97-AF65-F5344CB8AC3E}">
        <p14:creationId xmlns:p14="http://schemas.microsoft.com/office/powerpoint/2010/main" val="286323963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84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4/10/2024</a:t>
            </a:fld>
            <a:endParaRPr lang="en-US" dirty="0"/>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dirty="0"/>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dirty="0"/>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57200" y="833151"/>
            <a:ext cx="1917891" cy="555322"/>
          </a:xfrm>
          <a:prstGeom prst="rect">
            <a:avLst/>
          </a:prstGeom>
        </p:spPr>
      </p:pic>
      <p:pic>
        <p:nvPicPr>
          <p:cNvPr id="15" name="Picture 14">
            <a:extLst>
              <a:ext uri="{FF2B5EF4-FFF2-40B4-BE49-F238E27FC236}">
                <a16:creationId xmlns:a16="http://schemas.microsoft.com/office/drawing/2014/main" id="{5BF98E48-8033-4AC7-A864-145A5CFDBE8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
        <p:nvSpPr>
          <p:cNvPr id="3" name="Rectangle 2">
            <a:extLst>
              <a:ext uri="{FF2B5EF4-FFF2-40B4-BE49-F238E27FC236}">
                <a16:creationId xmlns:a16="http://schemas.microsoft.com/office/drawing/2014/main" id="{101BFBBF-6747-48D4-A7BB-C18BB70F660F}"/>
              </a:ext>
            </a:extLst>
          </p:cNvPr>
          <p:cNvSpPr/>
          <p:nvPr userDrawn="1"/>
        </p:nvSpPr>
        <p:spPr bwMode="gray">
          <a:xfrm>
            <a:off x="6007395" y="0"/>
            <a:ext cx="6184605" cy="68580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4" name="TextBox 3">
            <a:extLst>
              <a:ext uri="{FF2B5EF4-FFF2-40B4-BE49-F238E27FC236}">
                <a16:creationId xmlns:a16="http://schemas.microsoft.com/office/drawing/2014/main" id="{2912740A-091B-4D1A-B3E6-E10FC5FC3377}"/>
              </a:ext>
            </a:extLst>
          </p:cNvPr>
          <p:cNvSpPr txBox="1"/>
          <p:nvPr userDrawn="1"/>
        </p:nvSpPr>
        <p:spPr bwMode="gray">
          <a:xfrm>
            <a:off x="7995682" y="3211032"/>
            <a:ext cx="2158410" cy="430887"/>
          </a:xfrm>
          <a:prstGeom prst="rect">
            <a:avLst/>
          </a:prstGeom>
          <a:noFill/>
        </p:spPr>
        <p:txBody>
          <a:bodyPr vert="horz" wrap="square" lIns="0" tIns="0" rIns="0" bIns="0" rtlCol="0">
            <a:spAutoFit/>
          </a:bodyPr>
          <a:lstStyle/>
          <a:p>
            <a:pPr algn="l">
              <a:spcBef>
                <a:spcPts val="600"/>
              </a:spcBef>
            </a:pPr>
            <a:r>
              <a:rPr lang="en-US" sz="1400" dirty="0">
                <a:solidFill>
                  <a:schemeClr val="accent6"/>
                </a:solidFill>
              </a:rPr>
              <a:t>Insert and resize an image to fill this area on the slide</a:t>
            </a:r>
          </a:p>
        </p:txBody>
      </p:sp>
    </p:spTree>
    <p:custDataLst>
      <p:tags r:id="rId1"/>
    </p:custDataLst>
    <p:extLst>
      <p:ext uri="{BB962C8B-B14F-4D97-AF65-F5344CB8AC3E}">
        <p14:creationId xmlns:p14="http://schemas.microsoft.com/office/powerpoint/2010/main" val="341320292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051941" y="2837147"/>
            <a:ext cx="4088119" cy="1183707"/>
          </a:xfrm>
          <a:prstGeom prst="rect">
            <a:avLst/>
          </a:prstGeom>
        </p:spPr>
      </p:pic>
      <p:sp>
        <p:nvSpPr>
          <p:cNvPr id="5" name="Boilerplate">
            <a:extLst>
              <a:ext uri="{FF2B5EF4-FFF2-40B4-BE49-F238E27FC236}">
                <a16:creationId xmlns:a16="http://schemas.microsoft.com/office/drawing/2014/main" id="{D416802B-9902-48EC-9D15-D1E6DC20FF6F}"/>
              </a:ext>
            </a:extLst>
          </p:cNvPr>
          <p:cNvSpPr txBox="1"/>
          <p:nvPr userDrawn="1"/>
        </p:nvSpPr>
        <p:spPr bwMode="gray">
          <a:xfrm>
            <a:off x="2743207" y="5649302"/>
            <a:ext cx="6730402" cy="692497"/>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700" dirty="0"/>
              <a:t>Changes to business policies and procedures may cause the information provided here to become out-of-date. Always refer to the policy and procedure documentation provided to you within your business unit and/or consult with your manager or team lead if you have any questions and to validate sources of truth.</a:t>
            </a:r>
          </a:p>
          <a:p>
            <a:pPr algn="ctr">
              <a:spcBef>
                <a:spcPts val="600"/>
              </a:spcBef>
            </a:pPr>
            <a:r>
              <a:rPr lang="en-US" sz="700" b="0" i="0" u="none" baseline="0" dirty="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dirty="0">
                <a:solidFill>
                  <a:schemeClr val="tx1"/>
                </a:solidFill>
                <a:latin typeface="+mn-lt"/>
              </a:rPr>
              <a:t>© 2024 Optum, Inc. All rights reserved. </a:t>
            </a:r>
          </a:p>
        </p:txBody>
      </p:sp>
    </p:spTree>
    <p:custDataLst>
      <p:tags r:id="rId1"/>
    </p:custDataLst>
    <p:extLst>
      <p:ext uri="{BB962C8B-B14F-4D97-AF65-F5344CB8AC3E}">
        <p14:creationId xmlns:p14="http://schemas.microsoft.com/office/powerpoint/2010/main" val="200410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4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4/10/2024</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custDataLst>
      <p:tags r:id="rId1"/>
    </p:custDataLst>
    <p:extLst>
      <p:ext uri="{BB962C8B-B14F-4D97-AF65-F5344CB8AC3E}">
        <p14:creationId xmlns:p14="http://schemas.microsoft.com/office/powerpoint/2010/main" val="24658691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6"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4/10/2024</a:t>
            </a:fld>
            <a:endParaRPr lang="en-US" dirty="0"/>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dirty="0"/>
              <a:t>Section title; Arial 55pt, sentence case</a:t>
            </a:r>
          </a:p>
        </p:txBody>
      </p:sp>
    </p:spTree>
    <p:extLst>
      <p:ext uri="{BB962C8B-B14F-4D97-AF65-F5344CB8AC3E}">
        <p14:creationId xmlns:p14="http://schemas.microsoft.com/office/powerpoint/2010/main" val="2912500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7"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29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4/10/2024</a:t>
            </a:fld>
            <a:endParaRPr lang="en-US" dirty="0"/>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custDataLst>
      <p:tags r:id="rId1"/>
    </p:custDataLst>
    <p:extLst>
      <p:ext uri="{BB962C8B-B14F-4D97-AF65-F5344CB8AC3E}">
        <p14:creationId xmlns:p14="http://schemas.microsoft.com/office/powerpoint/2010/main" val="1485012413"/>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793" userDrawn="1">
          <p15:clr>
            <a:srgbClr val="FBAE40"/>
          </p15:clr>
        </p15:guide>
        <p15:guide id="4" orient="horz" pos="3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4/10/2024</a:t>
            </a:fld>
            <a:endParaRPr lang="en-US" dirty="0"/>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dirty="0"/>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dirty="0"/>
              <a:t>Slide title; Arial 22pt bold, sentence case (1 line)</a:t>
            </a:r>
          </a:p>
        </p:txBody>
      </p:sp>
    </p:spTree>
    <p:extLst>
      <p:ext uri="{BB962C8B-B14F-4D97-AF65-F5344CB8AC3E}">
        <p14:creationId xmlns:p14="http://schemas.microsoft.com/office/powerpoint/2010/main" val="1078718518"/>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603" userDrawn="1">
          <p15:clr>
            <a:srgbClr val="FBAE40"/>
          </p15:clr>
        </p15:guide>
        <p15:guide id="3" orient="horz" pos="1014" userDrawn="1">
          <p15:clr>
            <a:srgbClr val="FBAE40"/>
          </p15:clr>
        </p15:guide>
        <p15:guide id="4" orient="horz" pos="3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4/10/2024</a:t>
            </a:fld>
            <a:endParaRPr lang="en-US" dirty="0"/>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dirty="0"/>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dirty="0"/>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975390374"/>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1016" userDrawn="1">
          <p15:clr>
            <a:srgbClr val="FBAE40"/>
          </p15:clr>
        </p15:guide>
        <p15:guide id="4" orient="horz" pos="3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4/10/2024</a:t>
            </a:fld>
            <a:endParaRPr lang="en-US" dirty="0"/>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dirty="0"/>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dirty="0"/>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2024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dirty="0">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endParaRPr lang="en-US" dirty="0"/>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bwMode="gray">
          <a:xfrm>
            <a:off x="461961" y="6343650"/>
            <a:ext cx="773055" cy="223837"/>
          </a:xfrm>
          <a:prstGeom prst="rect">
            <a:avLst/>
          </a:prstGeom>
        </p:spPr>
      </p:pic>
    </p:spTree>
    <p:custDataLst>
      <p:tags r:id="rId22"/>
    </p:custDataLst>
    <p:extLst>
      <p:ext uri="{BB962C8B-B14F-4D97-AF65-F5344CB8AC3E}">
        <p14:creationId xmlns:p14="http://schemas.microsoft.com/office/powerpoint/2010/main" val="3529229862"/>
      </p:ext>
    </p:extLst>
  </p:cSld>
  <p:clrMap bg1="lt1" tx1="dk1" bg2="lt2" tx2="dk2" accent1="accent1" accent2="accent2" accent3="accent3" accent4="accent4" accent5="accent5" accent6="accent6" hlink="hlink" folHlink="folHlink"/>
  <p:sldLayoutIdLst>
    <p:sldLayoutId id="2147483675" r:id="rId1"/>
    <p:sldLayoutId id="2147483699" r:id="rId2"/>
    <p:sldLayoutId id="2147483676" r:id="rId3"/>
    <p:sldLayoutId id="2147483685" r:id="rId4"/>
    <p:sldLayoutId id="2147483684" r:id="rId5"/>
    <p:sldLayoutId id="2147483677" r:id="rId6"/>
    <p:sldLayoutId id="2147483654" r:id="rId7"/>
    <p:sldLayoutId id="2147483662" r:id="rId8"/>
    <p:sldLayoutId id="2147483683" r:id="rId9"/>
    <p:sldLayoutId id="2147483650" r:id="rId10"/>
    <p:sldLayoutId id="2147483655" r:id="rId11"/>
    <p:sldLayoutId id="2147483678" r:id="rId12"/>
    <p:sldLayoutId id="2147483664" r:id="rId13"/>
    <p:sldLayoutId id="2147483696" r:id="rId14"/>
    <p:sldLayoutId id="2147483695" r:id="rId15"/>
    <p:sldLayoutId id="2147483697" r:id="rId16"/>
    <p:sldLayoutId id="2147483692" r:id="rId17"/>
    <p:sldLayoutId id="2147483698" r:id="rId18"/>
    <p:sldLayoutId id="2147483680" r:id="rId19"/>
    <p:sldLayoutId id="2147483663" r:id="rId20"/>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C35EA4"/>
          </p15:clr>
        </p15:guide>
        <p15:guide id="4" pos="7390"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1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9.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2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2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26.xml"/><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38.png"/><Relationship Id="rId9"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8" Type="http://schemas.openxmlformats.org/officeDocument/2006/relationships/hyperlink" Target="https://positivepsychology.com/burnout/" TargetMode="External"/><Relationship Id="rId3" Type="http://schemas.openxmlformats.org/officeDocument/2006/relationships/notesSlide" Target="../notesSlides/notesSlide30.xml"/><Relationship Id="rId7" Type="http://schemas.openxmlformats.org/officeDocument/2006/relationships/hyperlink" Target="https://www.limeade.com/resources/resource-center/busting-burnout-myths/" TargetMode="External"/><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hyperlink" Target="https://health.clevelandclinic.org/signs-of-burnout.%20Accessed%2028%20March%202024" TargetMode="External"/><Relationship Id="rId5" Type="http://schemas.openxmlformats.org/officeDocument/2006/relationships/hyperlink" Target="https://www.psychologytoday.com/us/basics/burnout?" TargetMode="External"/><Relationship Id="rId10" Type="http://schemas.openxmlformats.org/officeDocument/2006/relationships/hyperlink" Target="https://www.helpguide.org/articles/stress/burnout-prevention-and-recovery.htm" TargetMode="External"/><Relationship Id="rId4" Type="http://schemas.openxmlformats.org/officeDocument/2006/relationships/hyperlink" Target="https://www.redbookmag.com/life/g32072571/facts-about-burnout/" TargetMode="External"/><Relationship Id="rId9" Type="http://schemas.openxmlformats.org/officeDocument/2006/relationships/hyperlink" Target="https://www.healthline.com/health/mental-health/burnout-recovery"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hyperlink" Target="https://www.who.int/news/item/28-05-2019-burn-out-an-occupational-phenomenon-international-classification-of-diseases" TargetMode="External"/><Relationship Id="rId4" Type="http://schemas.openxmlformats.org/officeDocument/2006/relationships/hyperlink" Target="https://greatergood.berkeley.edu/article/item/six_causes_of_burnout_at_work"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1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6588170-A227-194B-B587-74587451CC0C}"/>
              </a:ext>
            </a:extLst>
          </p:cNvPr>
          <p:cNvSpPr>
            <a:spLocks noGrp="1"/>
          </p:cNvSpPr>
          <p:nvPr>
            <p:ph type="title"/>
          </p:nvPr>
        </p:nvSpPr>
        <p:spPr>
          <a:xfrm>
            <a:off x="457199" y="716724"/>
            <a:ext cx="9601200" cy="304699"/>
          </a:xfrm>
        </p:spPr>
        <p:txBody>
          <a:bodyPr/>
          <a:lstStyle/>
          <a:p>
            <a:r>
              <a:rPr lang="en-US" dirty="0"/>
              <a:t>Welcome to your webinar!</a:t>
            </a:r>
          </a:p>
        </p:txBody>
      </p:sp>
      <p:pic>
        <p:nvPicPr>
          <p:cNvPr id="11" name="Picture 10">
            <a:extLst>
              <a:ext uri="{FF2B5EF4-FFF2-40B4-BE49-F238E27FC236}">
                <a16:creationId xmlns:a16="http://schemas.microsoft.com/office/drawing/2014/main" id="{D45B35E5-E279-71D9-06AF-45D732FBBC3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737201" y="1546615"/>
            <a:ext cx="612648" cy="612648"/>
          </a:xfrm>
          <a:prstGeom prst="rect">
            <a:avLst/>
          </a:prstGeom>
        </p:spPr>
      </p:pic>
      <p:pic>
        <p:nvPicPr>
          <p:cNvPr id="12" name="Picture 11">
            <a:extLst>
              <a:ext uri="{FF2B5EF4-FFF2-40B4-BE49-F238E27FC236}">
                <a16:creationId xmlns:a16="http://schemas.microsoft.com/office/drawing/2014/main" id="{2AAD84B6-3832-564A-C90D-D15FB414A1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737201" y="2700123"/>
            <a:ext cx="612648" cy="612648"/>
          </a:xfrm>
          <a:prstGeom prst="rect">
            <a:avLst/>
          </a:prstGeom>
        </p:spPr>
      </p:pic>
      <p:pic>
        <p:nvPicPr>
          <p:cNvPr id="13" name="Picture 12">
            <a:extLst>
              <a:ext uri="{FF2B5EF4-FFF2-40B4-BE49-F238E27FC236}">
                <a16:creationId xmlns:a16="http://schemas.microsoft.com/office/drawing/2014/main" id="{C85CAC5B-E64B-D95C-07E5-CC5E9F9529C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737201" y="3853631"/>
            <a:ext cx="612648" cy="612648"/>
          </a:xfrm>
          <a:prstGeom prst="rect">
            <a:avLst/>
          </a:prstGeom>
        </p:spPr>
      </p:pic>
      <p:sp>
        <p:nvSpPr>
          <p:cNvPr id="14" name="Content Placeholder 1">
            <a:extLst>
              <a:ext uri="{FF2B5EF4-FFF2-40B4-BE49-F238E27FC236}">
                <a16:creationId xmlns:a16="http://schemas.microsoft.com/office/drawing/2014/main" id="{141C57B0-731F-9A74-3359-C0CDC0F3CB1F}"/>
              </a:ext>
            </a:extLst>
          </p:cNvPr>
          <p:cNvSpPr>
            <a:spLocks noGrp="1"/>
          </p:cNvSpPr>
          <p:nvPr>
            <p:ph idx="1"/>
          </p:nvPr>
        </p:nvSpPr>
        <p:spPr>
          <a:xfrm>
            <a:off x="1523999" y="3764944"/>
            <a:ext cx="9479622" cy="790021"/>
          </a:xfrm>
        </p:spPr>
        <p:txBody>
          <a:bodyPr>
            <a:normAutofit/>
          </a:bodyPr>
          <a:lstStyle/>
          <a:p>
            <a:pPr algn="l" rtl="0" fontAlgn="base"/>
            <a:r>
              <a:rPr lang="en-GB" sz="1600" b="0" i="0" u="none" strike="noStrike" dirty="0">
                <a:solidFill>
                  <a:srgbClr val="63666A"/>
                </a:solidFill>
                <a:effectLst/>
                <a:latin typeface="Arial" panose="020B0604020202020204" pitchFamily="34" charset="0"/>
              </a:rPr>
              <a:t>If you would like to ask a question/make a comment while muted, please use “Chat”. If you choose to send to “Everyone”, your name and comment will be visible to all attendees. If you would like your name to be confidential, please ensure to send to “</a:t>
            </a:r>
            <a:r>
              <a:rPr lang="en-GB" sz="1600" b="0" i="1" u="none" strike="noStrike" dirty="0">
                <a:solidFill>
                  <a:srgbClr val="63666A"/>
                </a:solidFill>
                <a:effectLst/>
                <a:latin typeface="Arial" panose="020B0604020202020204" pitchFamily="34" charset="0"/>
              </a:rPr>
              <a:t>Trainer Name </a:t>
            </a:r>
            <a:r>
              <a:rPr lang="en-GB" sz="1600" b="0" u="none" strike="noStrike" dirty="0">
                <a:solidFill>
                  <a:srgbClr val="63666A"/>
                </a:solidFill>
                <a:effectLst/>
                <a:latin typeface="Arial" panose="020B0604020202020204" pitchFamily="34" charset="0"/>
              </a:rPr>
              <a:t>(Host, presenter)”.</a:t>
            </a:r>
            <a:endParaRPr lang="en-US" sz="1600" b="0" i="0" dirty="0">
              <a:solidFill>
                <a:srgbClr val="55565A"/>
              </a:solidFill>
              <a:effectLst/>
              <a:latin typeface="Arial" panose="020B0604020202020204" pitchFamily="34" charset="0"/>
            </a:endParaRPr>
          </a:p>
        </p:txBody>
      </p:sp>
      <p:sp>
        <p:nvSpPr>
          <p:cNvPr id="15" name="TextBox 14">
            <a:extLst>
              <a:ext uri="{FF2B5EF4-FFF2-40B4-BE49-F238E27FC236}">
                <a16:creationId xmlns:a16="http://schemas.microsoft.com/office/drawing/2014/main" id="{4AE23689-E540-3895-0C36-642802D4682E}"/>
              </a:ext>
            </a:extLst>
          </p:cNvPr>
          <p:cNvSpPr txBox="1"/>
          <p:nvPr/>
        </p:nvSpPr>
        <p:spPr bwMode="gray">
          <a:xfrm>
            <a:off x="1428574" y="1560551"/>
            <a:ext cx="9670473" cy="584775"/>
          </a:xfrm>
          <a:prstGeom prst="rect">
            <a:avLst/>
          </a:prstGeom>
          <a:noFill/>
        </p:spPr>
        <p:txBody>
          <a:bodyPr wrap="square">
            <a:spAutoFit/>
          </a:bodyPr>
          <a:lstStyle/>
          <a:p>
            <a:pPr algn="l" rtl="0" fontAlgn="base"/>
            <a:r>
              <a:rPr lang="en-GB" sz="1600" b="0" i="0" u="none" strike="noStrike" dirty="0">
                <a:solidFill>
                  <a:srgbClr val="63666A"/>
                </a:solidFill>
                <a:effectLst/>
                <a:latin typeface="Arial" panose="020B0604020202020204" pitchFamily="34" charset="0"/>
              </a:rPr>
              <a:t>Please ensure you are connected to Audio. You can re-connect at any time using the “Connect to Audio” or “Change Audio Connection” option at the bottom of the screen.</a:t>
            </a:r>
            <a:r>
              <a:rPr lang="en-US" sz="1600" b="0" i="0" dirty="0">
                <a:solidFill>
                  <a:srgbClr val="63666A"/>
                </a:solidFill>
                <a:effectLst/>
                <a:latin typeface="Arial" panose="020B0604020202020204" pitchFamily="34" charset="0"/>
              </a:rPr>
              <a:t>​</a:t>
            </a:r>
            <a:endParaRPr lang="en-US" sz="1600" b="0" i="0" dirty="0">
              <a:solidFill>
                <a:srgbClr val="55565A"/>
              </a:solidFill>
              <a:effectLst/>
              <a:latin typeface="Arial" panose="020B0604020202020204" pitchFamily="34" charset="0"/>
            </a:endParaRPr>
          </a:p>
        </p:txBody>
      </p:sp>
      <p:sp>
        <p:nvSpPr>
          <p:cNvPr id="16" name="TextBox 15">
            <a:extLst>
              <a:ext uri="{FF2B5EF4-FFF2-40B4-BE49-F238E27FC236}">
                <a16:creationId xmlns:a16="http://schemas.microsoft.com/office/drawing/2014/main" id="{2BF52A29-8758-F07E-5BEF-D5660D735F04}"/>
              </a:ext>
            </a:extLst>
          </p:cNvPr>
          <p:cNvSpPr txBox="1"/>
          <p:nvPr/>
        </p:nvSpPr>
        <p:spPr bwMode="gray">
          <a:xfrm>
            <a:off x="1428574" y="2714059"/>
            <a:ext cx="9479622" cy="584775"/>
          </a:xfrm>
          <a:prstGeom prst="rect">
            <a:avLst/>
          </a:prstGeom>
          <a:noFill/>
        </p:spPr>
        <p:txBody>
          <a:bodyPr wrap="square">
            <a:spAutoFit/>
          </a:bodyPr>
          <a:lstStyle/>
          <a:p>
            <a:pPr algn="l" rtl="0" fontAlgn="base"/>
            <a:r>
              <a:rPr lang="en-US" sz="1600" b="0" i="0" u="none" strike="noStrike" dirty="0">
                <a:solidFill>
                  <a:srgbClr val="63666A"/>
                </a:solidFill>
                <a:effectLst/>
                <a:latin typeface="Arial" panose="020B0604020202020204" pitchFamily="34" charset="0"/>
              </a:rPr>
              <a:t>You have been muted to prevent background noise from being disruptive. A Q&amp;A session will take place at the end of the Webinar.</a:t>
            </a:r>
          </a:p>
        </p:txBody>
      </p:sp>
      <p:sp>
        <p:nvSpPr>
          <p:cNvPr id="17" name="Content Placeholder 1">
            <a:extLst>
              <a:ext uri="{FF2B5EF4-FFF2-40B4-BE49-F238E27FC236}">
                <a16:creationId xmlns:a16="http://schemas.microsoft.com/office/drawing/2014/main" id="{FCF63BF9-C2FD-7627-3DD4-75457DA665C1}"/>
              </a:ext>
            </a:extLst>
          </p:cNvPr>
          <p:cNvSpPr txBox="1">
            <a:spLocks/>
          </p:cNvSpPr>
          <p:nvPr/>
        </p:nvSpPr>
        <p:spPr bwMode="gray">
          <a:xfrm>
            <a:off x="1523999" y="5161113"/>
            <a:ext cx="9479622" cy="30469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600" dirty="0"/>
              <a:t>The Optum EWS information in this training is only applicable to the eligible members in attendance.</a:t>
            </a:r>
            <a:endParaRPr lang="en-US" sz="1600" dirty="0">
              <a:solidFill>
                <a:srgbClr val="55565A"/>
              </a:solidFill>
              <a:latin typeface="Arial" panose="020B0604020202020204" pitchFamily="34" charset="0"/>
            </a:endParaRPr>
          </a:p>
        </p:txBody>
      </p:sp>
      <p:pic>
        <p:nvPicPr>
          <p:cNvPr id="18" name="Picture 17">
            <a:extLst>
              <a:ext uri="{FF2B5EF4-FFF2-40B4-BE49-F238E27FC236}">
                <a16:creationId xmlns:a16="http://schemas.microsoft.com/office/drawing/2014/main" id="{4C515A5A-0FCC-5B33-834F-10CB2527C1D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737201" y="5007139"/>
            <a:ext cx="612648" cy="612648"/>
          </a:xfrm>
          <a:prstGeom prst="rect">
            <a:avLst/>
          </a:prstGeom>
        </p:spPr>
      </p:pic>
    </p:spTree>
    <p:custDataLst>
      <p:tags r:id="rId1"/>
    </p:custDataLst>
    <p:extLst>
      <p:ext uri="{BB962C8B-B14F-4D97-AF65-F5344CB8AC3E}">
        <p14:creationId xmlns:p14="http://schemas.microsoft.com/office/powerpoint/2010/main" val="69804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6E4EC-4C6A-4E4D-B13C-81E4098B9EB5}"/>
              </a:ext>
              <a:ext uri="{C183D7F6-B498-43B3-948B-1728B52AA6E4}">
                <adec:decorative xmlns:adec="http://schemas.microsoft.com/office/drawing/2017/decorative" val="1"/>
              </a:ext>
            </a:extLst>
          </p:cNvPr>
          <p:cNvSpPr/>
          <p:nvPr/>
        </p:nvSpPr>
        <p:spPr bwMode="gray">
          <a:xfrm>
            <a:off x="0" y="2468746"/>
            <a:ext cx="12192000" cy="162103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3" name="TextBox 2">
            <a:extLst>
              <a:ext uri="{FF2B5EF4-FFF2-40B4-BE49-F238E27FC236}">
                <a16:creationId xmlns:a16="http://schemas.microsoft.com/office/drawing/2014/main" id="{C86910B6-B236-40CE-B8BA-E26B1C28FBC1}"/>
              </a:ext>
            </a:extLst>
          </p:cNvPr>
          <p:cNvSpPr txBox="1"/>
          <p:nvPr/>
        </p:nvSpPr>
        <p:spPr bwMode="gray">
          <a:xfrm>
            <a:off x="5074337" y="3033039"/>
            <a:ext cx="7117662" cy="369332"/>
          </a:xfrm>
          <a:prstGeom prst="rect">
            <a:avLst/>
          </a:prstGeom>
          <a:noFill/>
        </p:spPr>
        <p:txBody>
          <a:bodyPr wrap="square" lIns="0" tIns="0" rIns="0" bIns="0" rtlCol="0">
            <a:spAutoFit/>
          </a:bodyPr>
          <a:lstStyle/>
          <a:p>
            <a:pPr algn="ctr"/>
            <a:r>
              <a:rPr lang="en-US" sz="2400" b="1" dirty="0">
                <a:solidFill>
                  <a:schemeClr val="accent6"/>
                </a:solidFill>
              </a:rPr>
              <a:t>What do you think causes burnout?</a:t>
            </a:r>
          </a:p>
        </p:txBody>
      </p:sp>
      <p:pic>
        <p:nvPicPr>
          <p:cNvPr id="4" name="Picture 3">
            <a:extLst>
              <a:ext uri="{FF2B5EF4-FFF2-40B4-BE49-F238E27FC236}">
                <a16:creationId xmlns:a16="http://schemas.microsoft.com/office/drawing/2014/main" id="{E4900868-BE01-BBCF-2550-D608D7DB80B3}"/>
              </a:ext>
            </a:extLst>
          </p:cNvPr>
          <p:cNvPicPr>
            <a:picLocks noChangeAspect="1"/>
          </p:cNvPicPr>
          <p:nvPr/>
        </p:nvPicPr>
        <p:blipFill>
          <a:blip r:embed="rId4">
            <a:extLst>
              <a:ext uri="{28A0092B-C50C-407E-A947-70E740481C1C}">
                <a14:useLocalDpi xmlns:a14="http://schemas.microsoft.com/office/drawing/2010/main" val="0"/>
              </a:ext>
            </a:extLst>
          </a:blip>
          <a:srcRect l="11588" r="11588"/>
          <a:stretch/>
        </p:blipFill>
        <p:spPr bwMode="gray">
          <a:xfrm>
            <a:off x="861036" y="1221860"/>
            <a:ext cx="4213301" cy="4114800"/>
          </a:xfrm>
          <a:prstGeom prst="ellipse">
            <a:avLst/>
          </a:prstGeom>
          <a:ln w="12700">
            <a:solidFill>
              <a:srgbClr val="002677"/>
            </a:solidFill>
          </a:ln>
        </p:spPr>
      </p:pic>
    </p:spTree>
    <p:custDataLst>
      <p:tags r:id="rId1"/>
    </p:custDataLst>
    <p:extLst>
      <p:ext uri="{BB962C8B-B14F-4D97-AF65-F5344CB8AC3E}">
        <p14:creationId xmlns:p14="http://schemas.microsoft.com/office/powerpoint/2010/main" val="400822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23E119E-92D1-0D56-FA5E-AB84982629DE}"/>
              </a:ext>
            </a:extLst>
          </p:cNvPr>
          <p:cNvGrpSpPr/>
          <p:nvPr/>
        </p:nvGrpSpPr>
        <p:grpSpPr>
          <a:xfrm>
            <a:off x="8491016" y="1668650"/>
            <a:ext cx="2520978" cy="3196223"/>
            <a:chOff x="8977487" y="1677921"/>
            <a:chExt cx="2520978" cy="3196223"/>
          </a:xfrm>
        </p:grpSpPr>
        <p:sp>
          <p:nvSpPr>
            <p:cNvPr id="16" name="TextBox 15">
              <a:extLst>
                <a:ext uri="{FF2B5EF4-FFF2-40B4-BE49-F238E27FC236}">
                  <a16:creationId xmlns:a16="http://schemas.microsoft.com/office/drawing/2014/main" id="{9AE418A6-BCBE-4A02-A093-6AC59358CC2E}"/>
                </a:ext>
              </a:extLst>
            </p:cNvPr>
            <p:cNvSpPr txBox="1"/>
            <p:nvPr/>
          </p:nvSpPr>
          <p:spPr bwMode="gray">
            <a:xfrm>
              <a:off x="9206286" y="4504812"/>
              <a:ext cx="2063380" cy="369332"/>
            </a:xfrm>
            <a:prstGeom prst="rect">
              <a:avLst/>
            </a:prstGeom>
            <a:noFill/>
          </p:spPr>
          <p:txBody>
            <a:bodyPr vert="horz" wrap="square" lIns="0" tIns="0" rIns="0" bIns="0" rtlCol="0">
              <a:spAutoFit/>
            </a:bodyPr>
            <a:lstStyle/>
            <a:p>
              <a:pPr algn="ctr">
                <a:spcBef>
                  <a:spcPts val="600"/>
                </a:spcBef>
              </a:pPr>
              <a:r>
                <a:rPr lang="en-US" sz="2400" b="1" dirty="0">
                  <a:solidFill>
                    <a:schemeClr val="accent6"/>
                  </a:solidFill>
                </a:rPr>
                <a:t>Relationships</a:t>
              </a:r>
            </a:p>
          </p:txBody>
        </p:sp>
        <p:pic>
          <p:nvPicPr>
            <p:cNvPr id="8" name="Picture 7" descr="A group of people walking with a dog and a child&#10;&#10;Description automatically generated">
              <a:extLst>
                <a:ext uri="{FF2B5EF4-FFF2-40B4-BE49-F238E27FC236}">
                  <a16:creationId xmlns:a16="http://schemas.microsoft.com/office/drawing/2014/main" id="{DE56BD8B-8291-D069-84A7-89AAC9024B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7487" y="1677921"/>
              <a:ext cx="2520978" cy="2535400"/>
            </a:xfrm>
            <a:prstGeom prst="rect">
              <a:avLst/>
            </a:prstGeom>
          </p:spPr>
        </p:pic>
      </p:grpSp>
      <p:grpSp>
        <p:nvGrpSpPr>
          <p:cNvPr id="5" name="Group 4">
            <a:extLst>
              <a:ext uri="{FF2B5EF4-FFF2-40B4-BE49-F238E27FC236}">
                <a16:creationId xmlns:a16="http://schemas.microsoft.com/office/drawing/2014/main" id="{C71DF84F-7AE2-3DA7-5A3B-DA24D0F3592B}"/>
              </a:ext>
            </a:extLst>
          </p:cNvPr>
          <p:cNvGrpSpPr/>
          <p:nvPr/>
        </p:nvGrpSpPr>
        <p:grpSpPr>
          <a:xfrm>
            <a:off x="4831261" y="1673363"/>
            <a:ext cx="2547031" cy="3182549"/>
            <a:chOff x="3440983" y="1677921"/>
            <a:chExt cx="2547031" cy="3182549"/>
          </a:xfrm>
        </p:grpSpPr>
        <p:sp>
          <p:nvSpPr>
            <p:cNvPr id="14" name="TextBox 13">
              <a:extLst>
                <a:ext uri="{FF2B5EF4-FFF2-40B4-BE49-F238E27FC236}">
                  <a16:creationId xmlns:a16="http://schemas.microsoft.com/office/drawing/2014/main" id="{96333DAA-54A9-423D-8230-B03A8F789196}"/>
                </a:ext>
              </a:extLst>
            </p:cNvPr>
            <p:cNvSpPr txBox="1"/>
            <p:nvPr/>
          </p:nvSpPr>
          <p:spPr bwMode="gray">
            <a:xfrm>
              <a:off x="3788429" y="4491138"/>
              <a:ext cx="1852137" cy="369332"/>
            </a:xfrm>
            <a:prstGeom prst="rect">
              <a:avLst/>
            </a:prstGeom>
            <a:noFill/>
          </p:spPr>
          <p:txBody>
            <a:bodyPr vert="horz" wrap="square" lIns="0" tIns="0" rIns="0" bIns="0" rtlCol="0">
              <a:spAutoFit/>
            </a:bodyPr>
            <a:lstStyle/>
            <a:p>
              <a:pPr algn="ctr">
                <a:spcBef>
                  <a:spcPts val="600"/>
                </a:spcBef>
              </a:pPr>
              <a:r>
                <a:rPr lang="en-US" sz="2400" b="1" dirty="0">
                  <a:solidFill>
                    <a:schemeClr val="accent6"/>
                  </a:solidFill>
                </a:rPr>
                <a:t>Recognition</a:t>
              </a:r>
            </a:p>
          </p:txBody>
        </p:sp>
        <p:pic>
          <p:nvPicPr>
            <p:cNvPr id="4" name="Picture 3" descr="A gold medal with red ribbons&#10;&#10;Description automatically generated">
              <a:extLst>
                <a:ext uri="{FF2B5EF4-FFF2-40B4-BE49-F238E27FC236}">
                  <a16:creationId xmlns:a16="http://schemas.microsoft.com/office/drawing/2014/main" id="{0004174E-44EF-5EEC-18FF-82571E4FE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0983" y="1677921"/>
              <a:ext cx="2547031" cy="2535401"/>
            </a:xfrm>
            <a:prstGeom prst="rect">
              <a:avLst/>
            </a:prstGeom>
          </p:spPr>
        </p:pic>
      </p:grpSp>
      <p:sp>
        <p:nvSpPr>
          <p:cNvPr id="2" name="Title 1">
            <a:extLst>
              <a:ext uri="{FF2B5EF4-FFF2-40B4-BE49-F238E27FC236}">
                <a16:creationId xmlns:a16="http://schemas.microsoft.com/office/drawing/2014/main" id="{32E8B294-2613-4970-ADD6-C006489404EA}"/>
              </a:ext>
            </a:extLst>
          </p:cNvPr>
          <p:cNvSpPr>
            <a:spLocks noGrp="1"/>
          </p:cNvSpPr>
          <p:nvPr>
            <p:ph type="title"/>
          </p:nvPr>
        </p:nvSpPr>
        <p:spPr bwMode="gray"/>
        <p:txBody>
          <a:bodyPr/>
          <a:lstStyle/>
          <a:p>
            <a:r>
              <a:rPr lang="en-US" dirty="0"/>
              <a:t>Causes of burnout</a:t>
            </a:r>
          </a:p>
        </p:txBody>
      </p:sp>
      <p:grpSp>
        <p:nvGrpSpPr>
          <p:cNvPr id="27" name="Group 26">
            <a:extLst>
              <a:ext uri="{FF2B5EF4-FFF2-40B4-BE49-F238E27FC236}">
                <a16:creationId xmlns:a16="http://schemas.microsoft.com/office/drawing/2014/main" id="{D407E624-28AD-7379-FC44-9A8B7C7DE9BF}"/>
              </a:ext>
            </a:extLst>
          </p:cNvPr>
          <p:cNvGrpSpPr/>
          <p:nvPr/>
        </p:nvGrpSpPr>
        <p:grpSpPr>
          <a:xfrm>
            <a:off x="1073490" y="1673363"/>
            <a:ext cx="2645893" cy="3182549"/>
            <a:chOff x="1073490" y="1673363"/>
            <a:chExt cx="2645893" cy="3182549"/>
          </a:xfrm>
        </p:grpSpPr>
        <p:pic>
          <p:nvPicPr>
            <p:cNvPr id="6" name="Picture 5" descr="A computer and phone and mouse&#10;&#10;Description automatically generated">
              <a:extLst>
                <a:ext uri="{FF2B5EF4-FFF2-40B4-BE49-F238E27FC236}">
                  <a16:creationId xmlns:a16="http://schemas.microsoft.com/office/drawing/2014/main" id="{E4BAC5A5-187B-9C2B-1527-5791ED3E0B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1628" y="1673363"/>
              <a:ext cx="2529618" cy="2535400"/>
            </a:xfrm>
            <a:prstGeom prst="rect">
              <a:avLst/>
            </a:prstGeom>
          </p:spPr>
        </p:pic>
        <p:sp>
          <p:nvSpPr>
            <p:cNvPr id="21" name="TextBox 20">
              <a:extLst>
                <a:ext uri="{FF2B5EF4-FFF2-40B4-BE49-F238E27FC236}">
                  <a16:creationId xmlns:a16="http://schemas.microsoft.com/office/drawing/2014/main" id="{2C284D58-E13F-0E3D-6644-721507B57ACC}"/>
                </a:ext>
              </a:extLst>
            </p:cNvPr>
            <p:cNvSpPr txBox="1"/>
            <p:nvPr/>
          </p:nvSpPr>
          <p:spPr bwMode="gray">
            <a:xfrm>
              <a:off x="1073490" y="4486580"/>
              <a:ext cx="2645893" cy="369332"/>
            </a:xfrm>
            <a:prstGeom prst="rect">
              <a:avLst/>
            </a:prstGeom>
            <a:noFill/>
          </p:spPr>
          <p:txBody>
            <a:bodyPr vert="horz" wrap="square" lIns="0" tIns="0" rIns="0" bIns="0" rtlCol="0">
              <a:spAutoFit/>
            </a:bodyPr>
            <a:lstStyle/>
            <a:p>
              <a:pPr algn="ctr">
                <a:spcBef>
                  <a:spcPts val="600"/>
                </a:spcBef>
              </a:pPr>
              <a:r>
                <a:rPr lang="en-US" sz="2400" b="1" dirty="0">
                  <a:solidFill>
                    <a:schemeClr val="accent6"/>
                  </a:solidFill>
                </a:rPr>
                <a:t>Being overworked</a:t>
              </a:r>
            </a:p>
          </p:txBody>
        </p:sp>
      </p:grpSp>
    </p:spTree>
    <p:custDataLst>
      <p:tags r:id="rId1"/>
    </p:custDataLst>
    <p:extLst>
      <p:ext uri="{BB962C8B-B14F-4D97-AF65-F5344CB8AC3E}">
        <p14:creationId xmlns:p14="http://schemas.microsoft.com/office/powerpoint/2010/main" val="39924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294-2613-4970-ADD6-C006489404EA}"/>
              </a:ext>
            </a:extLst>
          </p:cNvPr>
          <p:cNvSpPr>
            <a:spLocks noGrp="1"/>
          </p:cNvSpPr>
          <p:nvPr>
            <p:ph type="title"/>
          </p:nvPr>
        </p:nvSpPr>
        <p:spPr bwMode="gray"/>
        <p:txBody>
          <a:bodyPr/>
          <a:lstStyle/>
          <a:p>
            <a:r>
              <a:rPr lang="en-US" dirty="0"/>
              <a:t>Causes of burnout</a:t>
            </a:r>
          </a:p>
        </p:txBody>
      </p:sp>
      <p:grpSp>
        <p:nvGrpSpPr>
          <p:cNvPr id="7" name="Group 6">
            <a:extLst>
              <a:ext uri="{FF2B5EF4-FFF2-40B4-BE49-F238E27FC236}">
                <a16:creationId xmlns:a16="http://schemas.microsoft.com/office/drawing/2014/main" id="{C19D9B92-280F-35BA-DA91-0225D11292B4}"/>
              </a:ext>
            </a:extLst>
          </p:cNvPr>
          <p:cNvGrpSpPr/>
          <p:nvPr/>
        </p:nvGrpSpPr>
        <p:grpSpPr>
          <a:xfrm>
            <a:off x="4822482" y="1673363"/>
            <a:ext cx="2547031" cy="3208314"/>
            <a:chOff x="4822482" y="1673363"/>
            <a:chExt cx="2547031" cy="3208314"/>
          </a:xfrm>
        </p:grpSpPr>
        <p:sp>
          <p:nvSpPr>
            <p:cNvPr id="15" name="TextBox 14">
              <a:extLst>
                <a:ext uri="{FF2B5EF4-FFF2-40B4-BE49-F238E27FC236}">
                  <a16:creationId xmlns:a16="http://schemas.microsoft.com/office/drawing/2014/main" id="{D9D68E55-0633-47A7-AFB8-20B51968FA40}"/>
                </a:ext>
              </a:extLst>
            </p:cNvPr>
            <p:cNvSpPr txBox="1"/>
            <p:nvPr/>
          </p:nvSpPr>
          <p:spPr bwMode="gray">
            <a:xfrm>
              <a:off x="5113640" y="4512345"/>
              <a:ext cx="1964719" cy="369332"/>
            </a:xfrm>
            <a:prstGeom prst="rect">
              <a:avLst/>
            </a:prstGeom>
            <a:noFill/>
          </p:spPr>
          <p:txBody>
            <a:bodyPr vert="horz" wrap="square" lIns="0" tIns="0" rIns="0" bIns="0" rtlCol="0">
              <a:spAutoFit/>
            </a:bodyPr>
            <a:lstStyle/>
            <a:p>
              <a:pPr algn="ctr">
                <a:spcBef>
                  <a:spcPts val="600"/>
                </a:spcBef>
              </a:pPr>
              <a:r>
                <a:rPr lang="en-US" sz="2400" b="1" dirty="0">
                  <a:solidFill>
                    <a:schemeClr val="accent6"/>
                  </a:solidFill>
                </a:rPr>
                <a:t>Fairness</a:t>
              </a:r>
            </a:p>
          </p:txBody>
        </p:sp>
        <p:grpSp>
          <p:nvGrpSpPr>
            <p:cNvPr id="19" name="Group 18">
              <a:extLst>
                <a:ext uri="{FF2B5EF4-FFF2-40B4-BE49-F238E27FC236}">
                  <a16:creationId xmlns:a16="http://schemas.microsoft.com/office/drawing/2014/main" id="{344A5E87-7AD5-62DC-FCE2-70B6029AE168}"/>
                </a:ext>
              </a:extLst>
            </p:cNvPr>
            <p:cNvGrpSpPr/>
            <p:nvPr/>
          </p:nvGrpSpPr>
          <p:grpSpPr>
            <a:xfrm>
              <a:off x="4822482" y="1673363"/>
              <a:ext cx="2547031" cy="2535400"/>
              <a:chOff x="4822482" y="1673363"/>
              <a:chExt cx="2547031" cy="2535400"/>
            </a:xfrm>
          </p:grpSpPr>
          <p:sp>
            <p:nvSpPr>
              <p:cNvPr id="5" name="Rectangle 4">
                <a:extLst>
                  <a:ext uri="{FF2B5EF4-FFF2-40B4-BE49-F238E27FC236}">
                    <a16:creationId xmlns:a16="http://schemas.microsoft.com/office/drawing/2014/main" id="{6C8D1777-A985-C5FD-60DA-A5BBCBEE63E2}"/>
                  </a:ext>
                </a:extLst>
              </p:cNvPr>
              <p:cNvSpPr/>
              <p:nvPr/>
            </p:nvSpPr>
            <p:spPr bwMode="gray">
              <a:xfrm>
                <a:off x="4822482" y="1673363"/>
                <a:ext cx="2547031" cy="25354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4" name="Picture 3" descr="A blue and yellow arrow on a black background&#10;&#10;Description automatically generated">
                <a:extLst>
                  <a:ext uri="{FF2B5EF4-FFF2-40B4-BE49-F238E27FC236}">
                    <a16:creationId xmlns:a16="http://schemas.microsoft.com/office/drawing/2014/main" id="{5AB90E16-E5A2-7A90-702F-F20BBA14B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672" y="2161611"/>
                <a:ext cx="2312650" cy="1635777"/>
              </a:xfrm>
              <a:prstGeom prst="rect">
                <a:avLst/>
              </a:prstGeom>
            </p:spPr>
          </p:pic>
        </p:grpSp>
      </p:grpSp>
      <p:grpSp>
        <p:nvGrpSpPr>
          <p:cNvPr id="9" name="Group 8">
            <a:extLst>
              <a:ext uri="{FF2B5EF4-FFF2-40B4-BE49-F238E27FC236}">
                <a16:creationId xmlns:a16="http://schemas.microsoft.com/office/drawing/2014/main" id="{F9F89ACD-2FF9-B767-99FE-33F50162C0CE}"/>
              </a:ext>
            </a:extLst>
          </p:cNvPr>
          <p:cNvGrpSpPr/>
          <p:nvPr/>
        </p:nvGrpSpPr>
        <p:grpSpPr>
          <a:xfrm>
            <a:off x="8491016" y="1673363"/>
            <a:ext cx="2547031" cy="3208314"/>
            <a:chOff x="8491016" y="1673363"/>
            <a:chExt cx="2547031" cy="3208314"/>
          </a:xfrm>
        </p:grpSpPr>
        <p:sp>
          <p:nvSpPr>
            <p:cNvPr id="16" name="TextBox 15">
              <a:extLst>
                <a:ext uri="{FF2B5EF4-FFF2-40B4-BE49-F238E27FC236}">
                  <a16:creationId xmlns:a16="http://schemas.microsoft.com/office/drawing/2014/main" id="{9AE418A6-BCBE-4A02-A093-6AC59358CC2E}"/>
                </a:ext>
              </a:extLst>
            </p:cNvPr>
            <p:cNvSpPr txBox="1"/>
            <p:nvPr/>
          </p:nvSpPr>
          <p:spPr bwMode="gray">
            <a:xfrm>
              <a:off x="8732842" y="4512345"/>
              <a:ext cx="2063380" cy="369332"/>
            </a:xfrm>
            <a:prstGeom prst="rect">
              <a:avLst/>
            </a:prstGeom>
            <a:noFill/>
          </p:spPr>
          <p:txBody>
            <a:bodyPr vert="horz" wrap="square" lIns="0" tIns="0" rIns="0" bIns="0" rtlCol="0">
              <a:spAutoFit/>
            </a:bodyPr>
            <a:lstStyle/>
            <a:p>
              <a:pPr algn="ctr">
                <a:spcBef>
                  <a:spcPts val="600"/>
                </a:spcBef>
              </a:pPr>
              <a:r>
                <a:rPr lang="en-US" sz="2400" b="1" dirty="0">
                  <a:solidFill>
                    <a:schemeClr val="accent6"/>
                  </a:solidFill>
                </a:rPr>
                <a:t>Values</a:t>
              </a:r>
            </a:p>
          </p:txBody>
        </p:sp>
        <p:grpSp>
          <p:nvGrpSpPr>
            <p:cNvPr id="20" name="Group 19">
              <a:extLst>
                <a:ext uri="{FF2B5EF4-FFF2-40B4-BE49-F238E27FC236}">
                  <a16:creationId xmlns:a16="http://schemas.microsoft.com/office/drawing/2014/main" id="{059ADAC1-8547-5CB6-1CEA-AD6735043A0D}"/>
                </a:ext>
              </a:extLst>
            </p:cNvPr>
            <p:cNvGrpSpPr/>
            <p:nvPr/>
          </p:nvGrpSpPr>
          <p:grpSpPr>
            <a:xfrm>
              <a:off x="8491016" y="1673363"/>
              <a:ext cx="2547031" cy="2535400"/>
              <a:chOff x="8491016" y="1673363"/>
              <a:chExt cx="2547031" cy="2535400"/>
            </a:xfrm>
          </p:grpSpPr>
          <p:sp>
            <p:nvSpPr>
              <p:cNvPr id="6" name="Rectangle 5">
                <a:extLst>
                  <a:ext uri="{FF2B5EF4-FFF2-40B4-BE49-F238E27FC236}">
                    <a16:creationId xmlns:a16="http://schemas.microsoft.com/office/drawing/2014/main" id="{48D99227-46E2-80C4-5B39-58B6B2F9996C}"/>
                  </a:ext>
                </a:extLst>
              </p:cNvPr>
              <p:cNvSpPr/>
              <p:nvPr/>
            </p:nvSpPr>
            <p:spPr bwMode="gray">
              <a:xfrm>
                <a:off x="8491016" y="1673363"/>
                <a:ext cx="2547031" cy="25354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8" name="Picture 7" descr="A colorful heart logo&#10;&#10;Description automatically generated">
                <a:extLst>
                  <a:ext uri="{FF2B5EF4-FFF2-40B4-BE49-F238E27FC236}">
                    <a16:creationId xmlns:a16="http://schemas.microsoft.com/office/drawing/2014/main" id="{0C7B9465-4D7B-713A-5405-A79809217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8197" y="1839161"/>
                <a:ext cx="2292667" cy="2203804"/>
              </a:xfrm>
              <a:prstGeom prst="rect">
                <a:avLst/>
              </a:prstGeom>
            </p:spPr>
          </p:pic>
        </p:grpSp>
      </p:grpSp>
      <p:grpSp>
        <p:nvGrpSpPr>
          <p:cNvPr id="3" name="Group 2">
            <a:extLst>
              <a:ext uri="{FF2B5EF4-FFF2-40B4-BE49-F238E27FC236}">
                <a16:creationId xmlns:a16="http://schemas.microsoft.com/office/drawing/2014/main" id="{CE61E717-762A-C012-EB06-6B1CE5FD48F3}"/>
              </a:ext>
            </a:extLst>
          </p:cNvPr>
          <p:cNvGrpSpPr/>
          <p:nvPr/>
        </p:nvGrpSpPr>
        <p:grpSpPr>
          <a:xfrm>
            <a:off x="1153948" y="1673363"/>
            <a:ext cx="2547031" cy="3199633"/>
            <a:chOff x="1153948" y="1673363"/>
            <a:chExt cx="2547031" cy="3199633"/>
          </a:xfrm>
        </p:grpSpPr>
        <p:sp>
          <p:nvSpPr>
            <p:cNvPr id="12" name="TextBox 11">
              <a:extLst>
                <a:ext uri="{FF2B5EF4-FFF2-40B4-BE49-F238E27FC236}">
                  <a16:creationId xmlns:a16="http://schemas.microsoft.com/office/drawing/2014/main" id="{C81EB55E-F790-CCFB-3E6F-995159E006C8}"/>
                </a:ext>
              </a:extLst>
            </p:cNvPr>
            <p:cNvSpPr txBox="1"/>
            <p:nvPr/>
          </p:nvSpPr>
          <p:spPr bwMode="gray">
            <a:xfrm>
              <a:off x="1496146" y="4503664"/>
              <a:ext cx="1964719" cy="369332"/>
            </a:xfrm>
            <a:prstGeom prst="rect">
              <a:avLst/>
            </a:prstGeom>
            <a:noFill/>
          </p:spPr>
          <p:txBody>
            <a:bodyPr vert="horz" wrap="square" lIns="0" tIns="0" rIns="0" bIns="0" rtlCol="0">
              <a:spAutoFit/>
            </a:bodyPr>
            <a:lstStyle/>
            <a:p>
              <a:pPr algn="ctr">
                <a:spcBef>
                  <a:spcPts val="600"/>
                </a:spcBef>
              </a:pPr>
              <a:r>
                <a:rPr lang="en-US" sz="2400" b="1" dirty="0">
                  <a:solidFill>
                    <a:schemeClr val="accent6"/>
                  </a:solidFill>
                </a:rPr>
                <a:t>Expectations</a:t>
              </a:r>
            </a:p>
          </p:txBody>
        </p:sp>
        <p:grpSp>
          <p:nvGrpSpPr>
            <p:cNvPr id="18" name="Group 17">
              <a:extLst>
                <a:ext uri="{FF2B5EF4-FFF2-40B4-BE49-F238E27FC236}">
                  <a16:creationId xmlns:a16="http://schemas.microsoft.com/office/drawing/2014/main" id="{594CD3F3-A1D3-82F0-3954-2AA650D3D0B7}"/>
                </a:ext>
              </a:extLst>
            </p:cNvPr>
            <p:cNvGrpSpPr/>
            <p:nvPr/>
          </p:nvGrpSpPr>
          <p:grpSpPr>
            <a:xfrm>
              <a:off x="1153948" y="1673363"/>
              <a:ext cx="2547031" cy="2535400"/>
              <a:chOff x="1153948" y="1673363"/>
              <a:chExt cx="2547031" cy="2535400"/>
            </a:xfrm>
          </p:grpSpPr>
          <p:sp>
            <p:nvSpPr>
              <p:cNvPr id="11" name="Rectangle 10">
                <a:extLst>
                  <a:ext uri="{FF2B5EF4-FFF2-40B4-BE49-F238E27FC236}">
                    <a16:creationId xmlns:a16="http://schemas.microsoft.com/office/drawing/2014/main" id="{AB336E0A-ED34-F30E-3EB4-99EDF1C6EAD7}"/>
                  </a:ext>
                </a:extLst>
              </p:cNvPr>
              <p:cNvSpPr/>
              <p:nvPr/>
            </p:nvSpPr>
            <p:spPr bwMode="gray">
              <a:xfrm>
                <a:off x="1153948" y="1673363"/>
                <a:ext cx="2547031" cy="25354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17" name="Picture 16" descr="A colorful circle with a pointy beak&#10;&#10;Description automatically generated">
                <a:extLst>
                  <a:ext uri="{FF2B5EF4-FFF2-40B4-BE49-F238E27FC236}">
                    <a16:creationId xmlns:a16="http://schemas.microsoft.com/office/drawing/2014/main" id="{D258E0D8-95FA-89CB-59A6-E1B3E7DEBD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3802" y="2286864"/>
                <a:ext cx="1867325" cy="1308398"/>
              </a:xfrm>
              <a:prstGeom prst="rect">
                <a:avLst/>
              </a:prstGeom>
            </p:spPr>
          </p:pic>
        </p:grpSp>
      </p:grpSp>
    </p:spTree>
    <p:custDataLst>
      <p:tags r:id="rId1"/>
    </p:custDataLst>
    <p:extLst>
      <p:ext uri="{BB962C8B-B14F-4D97-AF65-F5344CB8AC3E}">
        <p14:creationId xmlns:p14="http://schemas.microsoft.com/office/powerpoint/2010/main" val="201143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6E4EC-4C6A-4E4D-B13C-81E4098B9EB5}"/>
              </a:ext>
              <a:ext uri="{C183D7F6-B498-43B3-948B-1728B52AA6E4}">
                <adec:decorative xmlns:adec="http://schemas.microsoft.com/office/drawing/2017/decorative" val="1"/>
              </a:ext>
            </a:extLst>
          </p:cNvPr>
          <p:cNvSpPr/>
          <p:nvPr/>
        </p:nvSpPr>
        <p:spPr bwMode="gray">
          <a:xfrm>
            <a:off x="0" y="2468746"/>
            <a:ext cx="12192000" cy="162103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8" name="Oval 7">
            <a:extLst>
              <a:ext uri="{FF2B5EF4-FFF2-40B4-BE49-F238E27FC236}">
                <a16:creationId xmlns:a16="http://schemas.microsoft.com/office/drawing/2014/main" id="{722CF6B7-32AB-41B2-AED0-D28B8DFF0CF3}"/>
              </a:ext>
              <a:ext uri="{C183D7F6-B498-43B3-948B-1728B52AA6E4}">
                <adec:decorative xmlns:adec="http://schemas.microsoft.com/office/drawing/2017/decorative" val="1"/>
              </a:ext>
            </a:extLst>
          </p:cNvPr>
          <p:cNvSpPr/>
          <p:nvPr/>
        </p:nvSpPr>
        <p:spPr bwMode="gray">
          <a:xfrm>
            <a:off x="5680165" y="2052911"/>
            <a:ext cx="831669" cy="831669"/>
          </a:xfrm>
          <a:prstGeom prst="ellipse">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5" name="Picture 4">
            <a:extLst>
              <a:ext uri="{FF2B5EF4-FFF2-40B4-BE49-F238E27FC236}">
                <a16:creationId xmlns:a16="http://schemas.microsoft.com/office/drawing/2014/main" id="{6F06D39D-5726-4711-9B3D-32EEC30E068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5791200" y="2165584"/>
            <a:ext cx="609601" cy="609601"/>
          </a:xfrm>
          <a:prstGeom prst="rect">
            <a:avLst/>
          </a:prstGeom>
        </p:spPr>
      </p:pic>
      <p:sp>
        <p:nvSpPr>
          <p:cNvPr id="3" name="TextBox 2">
            <a:extLst>
              <a:ext uri="{FF2B5EF4-FFF2-40B4-BE49-F238E27FC236}">
                <a16:creationId xmlns:a16="http://schemas.microsoft.com/office/drawing/2014/main" id="{C86910B6-B236-40CE-B8BA-E26B1C28FBC1}"/>
              </a:ext>
            </a:extLst>
          </p:cNvPr>
          <p:cNvSpPr txBox="1"/>
          <p:nvPr/>
        </p:nvSpPr>
        <p:spPr bwMode="gray">
          <a:xfrm>
            <a:off x="744289" y="2993860"/>
            <a:ext cx="10706986" cy="615553"/>
          </a:xfrm>
          <a:prstGeom prst="rect">
            <a:avLst/>
          </a:prstGeom>
          <a:noFill/>
        </p:spPr>
        <p:txBody>
          <a:bodyPr wrap="square" lIns="0" tIns="0" rIns="0" bIns="0" rtlCol="0">
            <a:spAutoFit/>
          </a:bodyPr>
          <a:lstStyle/>
          <a:p>
            <a:pPr algn="ctr"/>
            <a:r>
              <a:rPr lang="en-US" sz="4000" b="1" dirty="0">
                <a:solidFill>
                  <a:schemeClr val="accent6"/>
                </a:solidFill>
              </a:rPr>
              <a:t>Burnout – Fact or Fiction</a:t>
            </a:r>
          </a:p>
        </p:txBody>
      </p:sp>
    </p:spTree>
    <p:custDataLst>
      <p:tags r:id="rId1"/>
    </p:custDataLst>
    <p:extLst>
      <p:ext uri="{BB962C8B-B14F-4D97-AF65-F5344CB8AC3E}">
        <p14:creationId xmlns:p14="http://schemas.microsoft.com/office/powerpoint/2010/main" val="399352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AEE5-397B-4A4E-A2C4-CD5370706EA3}"/>
              </a:ext>
            </a:extLst>
          </p:cNvPr>
          <p:cNvSpPr>
            <a:spLocks noGrp="1"/>
          </p:cNvSpPr>
          <p:nvPr>
            <p:ph type="title"/>
          </p:nvPr>
        </p:nvSpPr>
        <p:spPr bwMode="gray"/>
        <p:txBody>
          <a:bodyPr/>
          <a:lstStyle/>
          <a:p>
            <a:r>
              <a:rPr lang="en-US" dirty="0"/>
              <a:t>Fact or fiction</a:t>
            </a:r>
          </a:p>
        </p:txBody>
      </p:sp>
      <p:pic>
        <p:nvPicPr>
          <p:cNvPr id="5" name="Picture 4">
            <a:extLst>
              <a:ext uri="{FF2B5EF4-FFF2-40B4-BE49-F238E27FC236}">
                <a16:creationId xmlns:a16="http://schemas.microsoft.com/office/drawing/2014/main" id="{33F865C6-62F7-4C1A-8AEF-360E1D720266}"/>
              </a:ext>
            </a:extLst>
          </p:cNvPr>
          <p:cNvPicPr>
            <a:picLocks noChangeAspect="1"/>
          </p:cNvPicPr>
          <p:nvPr/>
        </p:nvPicPr>
        <p:blipFill>
          <a:blip r:embed="rId4">
            <a:extLst>
              <a:ext uri="{28A0092B-C50C-407E-A947-70E740481C1C}">
                <a14:useLocalDpi xmlns:a14="http://schemas.microsoft.com/office/drawing/2010/main" val="0"/>
              </a:ext>
            </a:extLst>
          </a:blip>
          <a:srcRect l="104" r="104"/>
          <a:stretch/>
        </p:blipFill>
        <p:spPr bwMode="gray">
          <a:xfrm>
            <a:off x="2131286" y="1599518"/>
            <a:ext cx="1459996" cy="1463040"/>
          </a:xfrm>
          <a:prstGeom prst="rect">
            <a:avLst/>
          </a:prstGeom>
        </p:spPr>
      </p:pic>
      <p:pic>
        <p:nvPicPr>
          <p:cNvPr id="17" name="Picture 16">
            <a:extLst>
              <a:ext uri="{FF2B5EF4-FFF2-40B4-BE49-F238E27FC236}">
                <a16:creationId xmlns:a16="http://schemas.microsoft.com/office/drawing/2014/main" id="{97A6E12A-35F4-444D-92A6-46FA5BBE5644}"/>
              </a:ext>
            </a:extLst>
          </p:cNvPr>
          <p:cNvPicPr>
            <a:picLocks noChangeAspect="1"/>
          </p:cNvPicPr>
          <p:nvPr/>
        </p:nvPicPr>
        <p:blipFill>
          <a:blip r:embed="rId5">
            <a:extLst>
              <a:ext uri="{28A0092B-C50C-407E-A947-70E740481C1C}">
                <a14:useLocalDpi xmlns:a14="http://schemas.microsoft.com/office/drawing/2010/main" val="0"/>
              </a:ext>
            </a:extLst>
          </a:blip>
          <a:srcRect l="104" r="104"/>
          <a:stretch/>
        </p:blipFill>
        <p:spPr bwMode="gray">
          <a:xfrm>
            <a:off x="8598403" y="1599518"/>
            <a:ext cx="1459996" cy="1463040"/>
          </a:xfrm>
          <a:prstGeom prst="rect">
            <a:avLst/>
          </a:prstGeom>
        </p:spPr>
      </p:pic>
      <p:sp>
        <p:nvSpPr>
          <p:cNvPr id="22" name="TextBox 21">
            <a:extLst>
              <a:ext uri="{FF2B5EF4-FFF2-40B4-BE49-F238E27FC236}">
                <a16:creationId xmlns:a16="http://schemas.microsoft.com/office/drawing/2014/main" id="{AE861F52-D94F-414E-A1B8-3F280CDCDD12}"/>
              </a:ext>
            </a:extLst>
          </p:cNvPr>
          <p:cNvSpPr txBox="1"/>
          <p:nvPr/>
        </p:nvSpPr>
        <p:spPr bwMode="gray">
          <a:xfrm>
            <a:off x="1400648" y="3121223"/>
            <a:ext cx="2923591" cy="615553"/>
          </a:xfrm>
          <a:prstGeom prst="rect">
            <a:avLst/>
          </a:prstGeom>
          <a:noFill/>
        </p:spPr>
        <p:txBody>
          <a:bodyPr vert="horz" wrap="square" lIns="0" tIns="0" rIns="0" bIns="0" rtlCol="0">
            <a:spAutoFit/>
          </a:bodyPr>
          <a:lstStyle/>
          <a:p>
            <a:pPr algn="ctr">
              <a:spcBef>
                <a:spcPts val="600"/>
              </a:spcBef>
            </a:pPr>
            <a:r>
              <a:rPr lang="en-US" sz="2000" dirty="0"/>
              <a:t>Burnout is associated with a lot of health risks.</a:t>
            </a:r>
          </a:p>
        </p:txBody>
      </p:sp>
      <p:sp>
        <p:nvSpPr>
          <p:cNvPr id="24" name="TextBox 23">
            <a:extLst>
              <a:ext uri="{FF2B5EF4-FFF2-40B4-BE49-F238E27FC236}">
                <a16:creationId xmlns:a16="http://schemas.microsoft.com/office/drawing/2014/main" id="{10451AC6-51E4-4911-8C24-299634739F05}"/>
              </a:ext>
            </a:extLst>
          </p:cNvPr>
          <p:cNvSpPr txBox="1"/>
          <p:nvPr/>
        </p:nvSpPr>
        <p:spPr bwMode="gray">
          <a:xfrm>
            <a:off x="7867764" y="3121223"/>
            <a:ext cx="2923591" cy="923330"/>
          </a:xfrm>
          <a:prstGeom prst="rect">
            <a:avLst/>
          </a:prstGeom>
          <a:noFill/>
        </p:spPr>
        <p:txBody>
          <a:bodyPr vert="horz" wrap="square" lIns="0" tIns="0" rIns="0" bIns="0" rtlCol="0">
            <a:spAutoFit/>
          </a:bodyPr>
          <a:lstStyle/>
          <a:p>
            <a:pPr algn="ctr">
              <a:spcBef>
                <a:spcPts val="600"/>
              </a:spcBef>
            </a:pPr>
            <a:r>
              <a:rPr lang="en-US" sz="2000" dirty="0"/>
              <a:t>People who feel burned out are weak and just can’t handle stress.</a:t>
            </a:r>
          </a:p>
        </p:txBody>
      </p:sp>
      <p:sp>
        <p:nvSpPr>
          <p:cNvPr id="3" name="Rectangle 2">
            <a:extLst>
              <a:ext uri="{FF2B5EF4-FFF2-40B4-BE49-F238E27FC236}">
                <a16:creationId xmlns:a16="http://schemas.microsoft.com/office/drawing/2014/main" id="{D1AB95B1-4F84-C2E6-E901-DA499E04C268}"/>
              </a:ext>
            </a:extLst>
          </p:cNvPr>
          <p:cNvSpPr/>
          <p:nvPr/>
        </p:nvSpPr>
        <p:spPr>
          <a:xfrm>
            <a:off x="1400645" y="4431088"/>
            <a:ext cx="925254"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rgbClr val="422C88"/>
                </a:solidFill>
                <a:effectLst/>
              </a:rPr>
              <a:t>Fact</a:t>
            </a:r>
          </a:p>
        </p:txBody>
      </p:sp>
      <p:sp>
        <p:nvSpPr>
          <p:cNvPr id="4" name="Rectangle 3">
            <a:extLst>
              <a:ext uri="{FF2B5EF4-FFF2-40B4-BE49-F238E27FC236}">
                <a16:creationId xmlns:a16="http://schemas.microsoft.com/office/drawing/2014/main" id="{850B4344-2D82-F7A9-0DC3-7D01B1F87566}"/>
              </a:ext>
            </a:extLst>
          </p:cNvPr>
          <p:cNvSpPr/>
          <p:nvPr/>
        </p:nvSpPr>
        <p:spPr>
          <a:xfrm>
            <a:off x="3191062" y="4431088"/>
            <a:ext cx="1362874"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rgbClr val="422C88"/>
                </a:solidFill>
              </a:rPr>
              <a:t>Fiction</a:t>
            </a:r>
            <a:endParaRPr lang="en-US" sz="2800" b="1" cap="none" spc="0" dirty="0">
              <a:ln/>
              <a:solidFill>
                <a:srgbClr val="422C88"/>
              </a:solidFill>
              <a:effectLst/>
            </a:endParaRPr>
          </a:p>
        </p:txBody>
      </p:sp>
      <p:sp>
        <p:nvSpPr>
          <p:cNvPr id="6" name="Rectangle 5">
            <a:extLst>
              <a:ext uri="{FF2B5EF4-FFF2-40B4-BE49-F238E27FC236}">
                <a16:creationId xmlns:a16="http://schemas.microsoft.com/office/drawing/2014/main" id="{74518605-2D81-987A-BFA9-DCA03CBBF4A1}"/>
              </a:ext>
            </a:extLst>
          </p:cNvPr>
          <p:cNvSpPr/>
          <p:nvPr/>
        </p:nvSpPr>
        <p:spPr>
          <a:xfrm>
            <a:off x="7867759" y="4431088"/>
            <a:ext cx="925253"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rgbClr val="422C88"/>
                </a:solidFill>
                <a:effectLst/>
              </a:rPr>
              <a:t>Fact</a:t>
            </a:r>
          </a:p>
        </p:txBody>
      </p:sp>
      <p:sp>
        <p:nvSpPr>
          <p:cNvPr id="7" name="Rectangle 6">
            <a:extLst>
              <a:ext uri="{FF2B5EF4-FFF2-40B4-BE49-F238E27FC236}">
                <a16:creationId xmlns:a16="http://schemas.microsoft.com/office/drawing/2014/main" id="{E6EEA2D9-6AA0-82A2-C689-98F8DAA0047B}"/>
              </a:ext>
            </a:extLst>
          </p:cNvPr>
          <p:cNvSpPr/>
          <p:nvPr/>
        </p:nvSpPr>
        <p:spPr>
          <a:xfrm>
            <a:off x="9658176" y="4431088"/>
            <a:ext cx="1362874"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rgbClr val="422C88"/>
                </a:solidFill>
              </a:rPr>
              <a:t>Fiction</a:t>
            </a:r>
            <a:endParaRPr lang="en-US" sz="2800" b="1" cap="none" spc="0" dirty="0">
              <a:ln/>
              <a:solidFill>
                <a:srgbClr val="422C88"/>
              </a:solidFill>
              <a:effectLst/>
            </a:endParaRPr>
          </a:p>
        </p:txBody>
      </p:sp>
    </p:spTree>
    <p:custDataLst>
      <p:tags r:id="rId1"/>
    </p:custDataLst>
    <p:extLst>
      <p:ext uri="{BB962C8B-B14F-4D97-AF65-F5344CB8AC3E}">
        <p14:creationId xmlns:p14="http://schemas.microsoft.com/office/powerpoint/2010/main" val="376265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3" grpId="0"/>
      <p:bldP spid="4" grpId="0"/>
      <p:bldP spid="4" grpId="1"/>
      <p:bldP spid="6" grpId="0"/>
      <p:bldP spid="6" grpId="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AEE5-397B-4A4E-A2C4-CD5370706EA3}"/>
              </a:ext>
            </a:extLst>
          </p:cNvPr>
          <p:cNvSpPr>
            <a:spLocks noGrp="1"/>
          </p:cNvSpPr>
          <p:nvPr>
            <p:ph type="title"/>
          </p:nvPr>
        </p:nvSpPr>
        <p:spPr bwMode="gray"/>
        <p:txBody>
          <a:bodyPr/>
          <a:lstStyle/>
          <a:p>
            <a:r>
              <a:rPr lang="en-US" dirty="0"/>
              <a:t>Fact or fiction</a:t>
            </a:r>
          </a:p>
        </p:txBody>
      </p:sp>
      <p:pic>
        <p:nvPicPr>
          <p:cNvPr id="8" name="Picture 7">
            <a:extLst>
              <a:ext uri="{FF2B5EF4-FFF2-40B4-BE49-F238E27FC236}">
                <a16:creationId xmlns:a16="http://schemas.microsoft.com/office/drawing/2014/main" id="{64D5921D-0687-4DB1-8754-A832F38D046D}"/>
              </a:ext>
            </a:extLst>
          </p:cNvPr>
          <p:cNvPicPr>
            <a:picLocks noChangeAspect="1"/>
          </p:cNvPicPr>
          <p:nvPr/>
        </p:nvPicPr>
        <p:blipFill>
          <a:blip r:embed="rId4">
            <a:extLst>
              <a:ext uri="{28A0092B-C50C-407E-A947-70E740481C1C}">
                <a14:useLocalDpi xmlns:a14="http://schemas.microsoft.com/office/drawing/2010/main" val="0"/>
              </a:ext>
            </a:extLst>
          </a:blip>
          <a:srcRect l="104" r="104"/>
          <a:stretch/>
        </p:blipFill>
        <p:spPr bwMode="gray">
          <a:xfrm>
            <a:off x="2131286" y="1616104"/>
            <a:ext cx="1459996" cy="1463040"/>
          </a:xfrm>
          <a:prstGeom prst="rect">
            <a:avLst/>
          </a:prstGeom>
        </p:spPr>
      </p:pic>
      <p:pic>
        <p:nvPicPr>
          <p:cNvPr id="14" name="Picture 13">
            <a:extLst>
              <a:ext uri="{FF2B5EF4-FFF2-40B4-BE49-F238E27FC236}">
                <a16:creationId xmlns:a16="http://schemas.microsoft.com/office/drawing/2014/main" id="{6A978AB8-D51F-4E21-893D-46903E0BA8AF}"/>
              </a:ext>
            </a:extLst>
          </p:cNvPr>
          <p:cNvPicPr>
            <a:picLocks noChangeAspect="1"/>
          </p:cNvPicPr>
          <p:nvPr/>
        </p:nvPicPr>
        <p:blipFill>
          <a:blip r:embed="rId5">
            <a:extLst>
              <a:ext uri="{28A0092B-C50C-407E-A947-70E740481C1C}">
                <a14:useLocalDpi xmlns:a14="http://schemas.microsoft.com/office/drawing/2010/main" val="0"/>
              </a:ext>
            </a:extLst>
          </a:blip>
          <a:srcRect l="104" r="104"/>
          <a:stretch/>
        </p:blipFill>
        <p:spPr bwMode="gray">
          <a:xfrm>
            <a:off x="8598403" y="1616104"/>
            <a:ext cx="1459996" cy="1463040"/>
          </a:xfrm>
          <a:prstGeom prst="rect">
            <a:avLst/>
          </a:prstGeom>
        </p:spPr>
      </p:pic>
      <p:sp>
        <p:nvSpPr>
          <p:cNvPr id="32" name="TextBox 31">
            <a:extLst>
              <a:ext uri="{FF2B5EF4-FFF2-40B4-BE49-F238E27FC236}">
                <a16:creationId xmlns:a16="http://schemas.microsoft.com/office/drawing/2014/main" id="{11FA7BAF-A7B4-4D3E-A14F-F195992EB959}"/>
              </a:ext>
            </a:extLst>
          </p:cNvPr>
          <p:cNvSpPr txBox="1"/>
          <p:nvPr/>
        </p:nvSpPr>
        <p:spPr bwMode="gray">
          <a:xfrm>
            <a:off x="1415638" y="3228945"/>
            <a:ext cx="2923591" cy="923330"/>
          </a:xfrm>
          <a:prstGeom prst="rect">
            <a:avLst/>
          </a:prstGeom>
          <a:noFill/>
        </p:spPr>
        <p:txBody>
          <a:bodyPr vert="horz" wrap="square" lIns="0" tIns="0" rIns="0" bIns="0" rtlCol="0">
            <a:spAutoFit/>
          </a:bodyPr>
          <a:lstStyle/>
          <a:p>
            <a:pPr algn="ctr">
              <a:spcBef>
                <a:spcPts val="600"/>
              </a:spcBef>
            </a:pPr>
            <a:r>
              <a:rPr lang="en-US" sz="2000" dirty="0"/>
              <a:t>Burnout is a personal issue – not an organizational issue.</a:t>
            </a:r>
          </a:p>
        </p:txBody>
      </p:sp>
      <p:sp>
        <p:nvSpPr>
          <p:cNvPr id="33" name="TextBox 32">
            <a:extLst>
              <a:ext uri="{FF2B5EF4-FFF2-40B4-BE49-F238E27FC236}">
                <a16:creationId xmlns:a16="http://schemas.microsoft.com/office/drawing/2014/main" id="{89D51E0F-801B-4F3E-BBBD-D8A2FD8E9EFA}"/>
              </a:ext>
            </a:extLst>
          </p:cNvPr>
          <p:cNvSpPr txBox="1"/>
          <p:nvPr/>
        </p:nvSpPr>
        <p:spPr bwMode="gray">
          <a:xfrm>
            <a:off x="7882754" y="3228945"/>
            <a:ext cx="2923591" cy="923330"/>
          </a:xfrm>
          <a:prstGeom prst="rect">
            <a:avLst/>
          </a:prstGeom>
          <a:noFill/>
        </p:spPr>
        <p:txBody>
          <a:bodyPr vert="horz" wrap="square" lIns="0" tIns="0" rIns="0" bIns="0" rtlCol="0">
            <a:spAutoFit/>
          </a:bodyPr>
          <a:lstStyle/>
          <a:p>
            <a:pPr algn="ctr">
              <a:spcBef>
                <a:spcPts val="600"/>
              </a:spcBef>
            </a:pPr>
            <a:r>
              <a:rPr lang="en-US" sz="2000" dirty="0"/>
              <a:t>Working less is one of the best ways to combat burnout.</a:t>
            </a:r>
          </a:p>
        </p:txBody>
      </p:sp>
      <p:sp>
        <p:nvSpPr>
          <p:cNvPr id="9" name="Rectangle 8">
            <a:extLst>
              <a:ext uri="{FF2B5EF4-FFF2-40B4-BE49-F238E27FC236}">
                <a16:creationId xmlns:a16="http://schemas.microsoft.com/office/drawing/2014/main" id="{D3479E7E-69F5-D95E-5FBA-B14F82A6B856}"/>
              </a:ext>
            </a:extLst>
          </p:cNvPr>
          <p:cNvSpPr/>
          <p:nvPr/>
        </p:nvSpPr>
        <p:spPr>
          <a:xfrm>
            <a:off x="1337885" y="4302076"/>
            <a:ext cx="925253"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rgbClr val="422C88"/>
                </a:solidFill>
                <a:effectLst/>
              </a:rPr>
              <a:t>Fact</a:t>
            </a:r>
          </a:p>
        </p:txBody>
      </p:sp>
      <p:sp>
        <p:nvSpPr>
          <p:cNvPr id="10" name="Rectangle 9">
            <a:extLst>
              <a:ext uri="{FF2B5EF4-FFF2-40B4-BE49-F238E27FC236}">
                <a16:creationId xmlns:a16="http://schemas.microsoft.com/office/drawing/2014/main" id="{A24EAF11-53E3-AD23-8492-02B37CD3352C}"/>
              </a:ext>
            </a:extLst>
          </p:cNvPr>
          <p:cNvSpPr/>
          <p:nvPr/>
        </p:nvSpPr>
        <p:spPr>
          <a:xfrm>
            <a:off x="3128302" y="4302076"/>
            <a:ext cx="1362874"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rgbClr val="422C88"/>
                </a:solidFill>
              </a:rPr>
              <a:t>Fiction</a:t>
            </a:r>
            <a:endParaRPr lang="en-US" sz="2800" b="1" cap="none" spc="0" dirty="0">
              <a:ln/>
              <a:solidFill>
                <a:srgbClr val="422C88"/>
              </a:solidFill>
              <a:effectLst/>
            </a:endParaRPr>
          </a:p>
        </p:txBody>
      </p:sp>
      <p:sp>
        <p:nvSpPr>
          <p:cNvPr id="12" name="Rectangle 11">
            <a:extLst>
              <a:ext uri="{FF2B5EF4-FFF2-40B4-BE49-F238E27FC236}">
                <a16:creationId xmlns:a16="http://schemas.microsoft.com/office/drawing/2014/main" id="{5F2E9656-8693-8362-E552-37989DFCA7FD}"/>
              </a:ext>
            </a:extLst>
          </p:cNvPr>
          <p:cNvSpPr/>
          <p:nvPr/>
        </p:nvSpPr>
        <p:spPr>
          <a:xfrm>
            <a:off x="7804999" y="4302076"/>
            <a:ext cx="925253"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rgbClr val="422C88"/>
                </a:solidFill>
                <a:effectLst/>
              </a:rPr>
              <a:t>Fact</a:t>
            </a:r>
          </a:p>
        </p:txBody>
      </p:sp>
      <p:sp>
        <p:nvSpPr>
          <p:cNvPr id="13" name="Rectangle 12">
            <a:extLst>
              <a:ext uri="{FF2B5EF4-FFF2-40B4-BE49-F238E27FC236}">
                <a16:creationId xmlns:a16="http://schemas.microsoft.com/office/drawing/2014/main" id="{8A916A07-C62A-78A6-8E68-3297F760E340}"/>
              </a:ext>
            </a:extLst>
          </p:cNvPr>
          <p:cNvSpPr/>
          <p:nvPr/>
        </p:nvSpPr>
        <p:spPr>
          <a:xfrm>
            <a:off x="9595416" y="4302076"/>
            <a:ext cx="1362874"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rgbClr val="422C88"/>
                </a:solidFill>
              </a:rPr>
              <a:t>Fiction</a:t>
            </a:r>
            <a:endParaRPr lang="en-US" sz="2800" b="1" cap="none" spc="0" dirty="0">
              <a:ln/>
              <a:solidFill>
                <a:srgbClr val="422C88"/>
              </a:solidFill>
              <a:effectLst/>
            </a:endParaRPr>
          </a:p>
        </p:txBody>
      </p:sp>
    </p:spTree>
    <p:custDataLst>
      <p:tags r:id="rId1"/>
    </p:custDataLst>
    <p:extLst>
      <p:ext uri="{BB962C8B-B14F-4D97-AF65-F5344CB8AC3E}">
        <p14:creationId xmlns:p14="http://schemas.microsoft.com/office/powerpoint/2010/main" val="417760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9" grpId="0"/>
      <p:bldP spid="9" grpId="1"/>
      <p:bldP spid="10" grpId="0"/>
      <p:bldP spid="12" grpId="0"/>
      <p:bldP spid="13" grpId="0"/>
      <p:bldP spid="1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AEE5-397B-4A4E-A2C4-CD5370706EA3}"/>
              </a:ext>
            </a:extLst>
          </p:cNvPr>
          <p:cNvSpPr>
            <a:spLocks noGrp="1"/>
          </p:cNvSpPr>
          <p:nvPr>
            <p:ph type="title"/>
          </p:nvPr>
        </p:nvSpPr>
        <p:spPr bwMode="gray"/>
        <p:txBody>
          <a:bodyPr/>
          <a:lstStyle/>
          <a:p>
            <a:r>
              <a:rPr lang="en-US" dirty="0"/>
              <a:t>Fact or fiction</a:t>
            </a:r>
          </a:p>
        </p:txBody>
      </p:sp>
      <p:pic>
        <p:nvPicPr>
          <p:cNvPr id="5" name="Picture 4">
            <a:extLst>
              <a:ext uri="{FF2B5EF4-FFF2-40B4-BE49-F238E27FC236}">
                <a16:creationId xmlns:a16="http://schemas.microsoft.com/office/drawing/2014/main" id="{33F865C6-62F7-4C1A-8AEF-360E1D720266}"/>
              </a:ext>
            </a:extLst>
          </p:cNvPr>
          <p:cNvPicPr>
            <a:picLocks noChangeAspect="1"/>
          </p:cNvPicPr>
          <p:nvPr/>
        </p:nvPicPr>
        <p:blipFill>
          <a:blip r:embed="rId4">
            <a:extLst>
              <a:ext uri="{28A0092B-C50C-407E-A947-70E740481C1C}">
                <a14:useLocalDpi xmlns:a14="http://schemas.microsoft.com/office/drawing/2010/main" val="0"/>
              </a:ext>
            </a:extLst>
          </a:blip>
          <a:srcRect l="104" r="104"/>
          <a:stretch/>
        </p:blipFill>
        <p:spPr bwMode="gray">
          <a:xfrm>
            <a:off x="2131286" y="1765905"/>
            <a:ext cx="1459996" cy="1463040"/>
          </a:xfrm>
          <a:prstGeom prst="rect">
            <a:avLst/>
          </a:prstGeom>
        </p:spPr>
      </p:pic>
      <p:pic>
        <p:nvPicPr>
          <p:cNvPr id="17" name="Picture 16">
            <a:extLst>
              <a:ext uri="{FF2B5EF4-FFF2-40B4-BE49-F238E27FC236}">
                <a16:creationId xmlns:a16="http://schemas.microsoft.com/office/drawing/2014/main" id="{97A6E12A-35F4-444D-92A6-46FA5BBE5644}"/>
              </a:ext>
            </a:extLst>
          </p:cNvPr>
          <p:cNvPicPr>
            <a:picLocks noChangeAspect="1"/>
          </p:cNvPicPr>
          <p:nvPr/>
        </p:nvPicPr>
        <p:blipFill>
          <a:blip r:embed="rId5">
            <a:extLst>
              <a:ext uri="{28A0092B-C50C-407E-A947-70E740481C1C}">
                <a14:useLocalDpi xmlns:a14="http://schemas.microsoft.com/office/drawing/2010/main" val="0"/>
              </a:ext>
            </a:extLst>
          </a:blip>
          <a:srcRect l="104" r="104"/>
          <a:stretch/>
        </p:blipFill>
        <p:spPr bwMode="gray">
          <a:xfrm>
            <a:off x="8598403" y="1765905"/>
            <a:ext cx="1459996" cy="1463040"/>
          </a:xfrm>
          <a:prstGeom prst="rect">
            <a:avLst/>
          </a:prstGeom>
        </p:spPr>
      </p:pic>
      <p:sp>
        <p:nvSpPr>
          <p:cNvPr id="22" name="TextBox 21">
            <a:extLst>
              <a:ext uri="{FF2B5EF4-FFF2-40B4-BE49-F238E27FC236}">
                <a16:creationId xmlns:a16="http://schemas.microsoft.com/office/drawing/2014/main" id="{AE861F52-D94F-414E-A1B8-3F280CDCDD12}"/>
              </a:ext>
            </a:extLst>
          </p:cNvPr>
          <p:cNvSpPr txBox="1"/>
          <p:nvPr/>
        </p:nvSpPr>
        <p:spPr bwMode="gray">
          <a:xfrm>
            <a:off x="1415638" y="3228945"/>
            <a:ext cx="2923591" cy="615553"/>
          </a:xfrm>
          <a:prstGeom prst="rect">
            <a:avLst/>
          </a:prstGeom>
          <a:noFill/>
        </p:spPr>
        <p:txBody>
          <a:bodyPr vert="horz" wrap="square" lIns="0" tIns="0" rIns="0" bIns="0" rtlCol="0">
            <a:spAutoFit/>
          </a:bodyPr>
          <a:lstStyle/>
          <a:p>
            <a:pPr algn="ctr">
              <a:spcBef>
                <a:spcPts val="600"/>
              </a:spcBef>
            </a:pPr>
            <a:r>
              <a:rPr lang="en-US" sz="2000" dirty="0"/>
              <a:t>Making time for self-care is important.</a:t>
            </a:r>
          </a:p>
        </p:txBody>
      </p:sp>
      <p:sp>
        <p:nvSpPr>
          <p:cNvPr id="24" name="TextBox 23">
            <a:extLst>
              <a:ext uri="{FF2B5EF4-FFF2-40B4-BE49-F238E27FC236}">
                <a16:creationId xmlns:a16="http://schemas.microsoft.com/office/drawing/2014/main" id="{10451AC6-51E4-4911-8C24-299634739F05}"/>
              </a:ext>
            </a:extLst>
          </p:cNvPr>
          <p:cNvSpPr txBox="1"/>
          <p:nvPr/>
        </p:nvSpPr>
        <p:spPr bwMode="gray">
          <a:xfrm>
            <a:off x="7882754" y="3228945"/>
            <a:ext cx="2923591" cy="615553"/>
          </a:xfrm>
          <a:prstGeom prst="rect">
            <a:avLst/>
          </a:prstGeom>
          <a:noFill/>
        </p:spPr>
        <p:txBody>
          <a:bodyPr vert="horz" wrap="square" lIns="0" tIns="0" rIns="0" bIns="0" rtlCol="0">
            <a:spAutoFit/>
          </a:bodyPr>
          <a:lstStyle/>
          <a:p>
            <a:pPr algn="ctr">
              <a:spcBef>
                <a:spcPts val="600"/>
              </a:spcBef>
            </a:pPr>
            <a:r>
              <a:rPr lang="en-US" sz="2000" dirty="0"/>
              <a:t>More sleep and time off will solve burnout.</a:t>
            </a:r>
          </a:p>
        </p:txBody>
      </p:sp>
      <p:sp>
        <p:nvSpPr>
          <p:cNvPr id="3" name="Rectangle 2">
            <a:extLst>
              <a:ext uri="{FF2B5EF4-FFF2-40B4-BE49-F238E27FC236}">
                <a16:creationId xmlns:a16="http://schemas.microsoft.com/office/drawing/2014/main" id="{5BB199B2-1CD2-2A51-687E-DC92DA476419}"/>
              </a:ext>
            </a:extLst>
          </p:cNvPr>
          <p:cNvSpPr/>
          <p:nvPr/>
        </p:nvSpPr>
        <p:spPr>
          <a:xfrm>
            <a:off x="9595416" y="4041811"/>
            <a:ext cx="1362874"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rgbClr val="422C88"/>
                </a:solidFill>
              </a:rPr>
              <a:t>Fiction</a:t>
            </a:r>
            <a:endParaRPr lang="en-US" sz="2800" b="1" cap="none" spc="0" dirty="0">
              <a:ln/>
              <a:solidFill>
                <a:srgbClr val="422C88"/>
              </a:solidFill>
              <a:effectLst/>
            </a:endParaRPr>
          </a:p>
        </p:txBody>
      </p:sp>
      <p:sp>
        <p:nvSpPr>
          <p:cNvPr id="10" name="Rectangle 9">
            <a:extLst>
              <a:ext uri="{FF2B5EF4-FFF2-40B4-BE49-F238E27FC236}">
                <a16:creationId xmlns:a16="http://schemas.microsoft.com/office/drawing/2014/main" id="{F32444FD-F797-F647-771B-835462020567}"/>
              </a:ext>
            </a:extLst>
          </p:cNvPr>
          <p:cNvSpPr/>
          <p:nvPr/>
        </p:nvSpPr>
        <p:spPr>
          <a:xfrm>
            <a:off x="1337885" y="4066066"/>
            <a:ext cx="925253"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rgbClr val="422C88"/>
                </a:solidFill>
                <a:effectLst/>
              </a:rPr>
              <a:t>Fact</a:t>
            </a:r>
          </a:p>
        </p:txBody>
      </p:sp>
      <p:sp>
        <p:nvSpPr>
          <p:cNvPr id="11" name="Rectangle 10">
            <a:extLst>
              <a:ext uri="{FF2B5EF4-FFF2-40B4-BE49-F238E27FC236}">
                <a16:creationId xmlns:a16="http://schemas.microsoft.com/office/drawing/2014/main" id="{2E2B56FA-B34C-51AE-FFAA-0BF8D2E2AC7E}"/>
              </a:ext>
            </a:extLst>
          </p:cNvPr>
          <p:cNvSpPr/>
          <p:nvPr/>
        </p:nvSpPr>
        <p:spPr>
          <a:xfrm>
            <a:off x="3128302" y="4066066"/>
            <a:ext cx="1362874"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rgbClr val="422C88"/>
                </a:solidFill>
              </a:rPr>
              <a:t>Fiction</a:t>
            </a:r>
            <a:endParaRPr lang="en-US" sz="2800" b="1" cap="none" spc="0" dirty="0">
              <a:ln/>
              <a:solidFill>
                <a:srgbClr val="422C88"/>
              </a:solidFill>
              <a:effectLst/>
            </a:endParaRPr>
          </a:p>
        </p:txBody>
      </p:sp>
      <p:sp>
        <p:nvSpPr>
          <p:cNvPr id="12" name="Rectangle 11">
            <a:extLst>
              <a:ext uri="{FF2B5EF4-FFF2-40B4-BE49-F238E27FC236}">
                <a16:creationId xmlns:a16="http://schemas.microsoft.com/office/drawing/2014/main" id="{9119FF84-788B-C493-DA11-3503A03DE8DD}"/>
              </a:ext>
            </a:extLst>
          </p:cNvPr>
          <p:cNvSpPr/>
          <p:nvPr/>
        </p:nvSpPr>
        <p:spPr>
          <a:xfrm>
            <a:off x="7804999" y="4066066"/>
            <a:ext cx="925253"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rgbClr val="422C88"/>
                </a:solidFill>
                <a:effectLst/>
              </a:rPr>
              <a:t>Fact</a:t>
            </a:r>
          </a:p>
        </p:txBody>
      </p:sp>
    </p:spTree>
    <p:custDataLst>
      <p:tags r:id="rId1"/>
    </p:custDataLst>
    <p:extLst>
      <p:ext uri="{BB962C8B-B14F-4D97-AF65-F5344CB8AC3E}">
        <p14:creationId xmlns:p14="http://schemas.microsoft.com/office/powerpoint/2010/main" val="98671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3" grpId="0"/>
      <p:bldP spid="10" grpId="0"/>
      <p:bldP spid="11" grpId="0"/>
      <p:bldP spid="11" grpId="1"/>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AEE5-397B-4A4E-A2C4-CD5370706EA3}"/>
              </a:ext>
            </a:extLst>
          </p:cNvPr>
          <p:cNvSpPr>
            <a:spLocks noGrp="1"/>
          </p:cNvSpPr>
          <p:nvPr>
            <p:ph type="title"/>
          </p:nvPr>
        </p:nvSpPr>
        <p:spPr bwMode="gray"/>
        <p:txBody>
          <a:bodyPr/>
          <a:lstStyle/>
          <a:p>
            <a:r>
              <a:rPr lang="en-US" dirty="0"/>
              <a:t>Fact or fiction</a:t>
            </a:r>
          </a:p>
        </p:txBody>
      </p:sp>
      <p:pic>
        <p:nvPicPr>
          <p:cNvPr id="8" name="Picture 7">
            <a:extLst>
              <a:ext uri="{FF2B5EF4-FFF2-40B4-BE49-F238E27FC236}">
                <a16:creationId xmlns:a16="http://schemas.microsoft.com/office/drawing/2014/main" id="{64D5921D-0687-4DB1-8754-A832F38D046D}"/>
              </a:ext>
            </a:extLst>
          </p:cNvPr>
          <p:cNvPicPr>
            <a:picLocks noChangeAspect="1"/>
          </p:cNvPicPr>
          <p:nvPr/>
        </p:nvPicPr>
        <p:blipFill>
          <a:blip r:embed="rId4">
            <a:extLst>
              <a:ext uri="{28A0092B-C50C-407E-A947-70E740481C1C}">
                <a14:useLocalDpi xmlns:a14="http://schemas.microsoft.com/office/drawing/2010/main" val="0"/>
              </a:ext>
            </a:extLst>
          </a:blip>
          <a:srcRect l="104" r="104"/>
          <a:stretch/>
        </p:blipFill>
        <p:spPr bwMode="gray">
          <a:xfrm>
            <a:off x="2131286" y="1662977"/>
            <a:ext cx="1459996" cy="1463040"/>
          </a:xfrm>
          <a:prstGeom prst="rect">
            <a:avLst/>
          </a:prstGeom>
        </p:spPr>
      </p:pic>
      <p:pic>
        <p:nvPicPr>
          <p:cNvPr id="14" name="Picture 13">
            <a:extLst>
              <a:ext uri="{FF2B5EF4-FFF2-40B4-BE49-F238E27FC236}">
                <a16:creationId xmlns:a16="http://schemas.microsoft.com/office/drawing/2014/main" id="{6A978AB8-D51F-4E21-893D-46903E0BA8AF}"/>
              </a:ext>
            </a:extLst>
          </p:cNvPr>
          <p:cNvPicPr>
            <a:picLocks noChangeAspect="1"/>
          </p:cNvPicPr>
          <p:nvPr/>
        </p:nvPicPr>
        <p:blipFill>
          <a:blip r:embed="rId5">
            <a:extLst>
              <a:ext uri="{28A0092B-C50C-407E-A947-70E740481C1C}">
                <a14:useLocalDpi xmlns:a14="http://schemas.microsoft.com/office/drawing/2010/main" val="0"/>
              </a:ext>
            </a:extLst>
          </a:blip>
          <a:srcRect l="104" r="104"/>
          <a:stretch/>
        </p:blipFill>
        <p:spPr bwMode="gray">
          <a:xfrm>
            <a:off x="8598403" y="1662977"/>
            <a:ext cx="1459996" cy="1463040"/>
          </a:xfrm>
          <a:prstGeom prst="rect">
            <a:avLst/>
          </a:prstGeom>
        </p:spPr>
      </p:pic>
      <p:sp>
        <p:nvSpPr>
          <p:cNvPr id="32" name="TextBox 31">
            <a:extLst>
              <a:ext uri="{FF2B5EF4-FFF2-40B4-BE49-F238E27FC236}">
                <a16:creationId xmlns:a16="http://schemas.microsoft.com/office/drawing/2014/main" id="{11FA7BAF-A7B4-4D3E-A14F-F195992EB959}"/>
              </a:ext>
            </a:extLst>
          </p:cNvPr>
          <p:cNvSpPr txBox="1"/>
          <p:nvPr/>
        </p:nvSpPr>
        <p:spPr bwMode="gray">
          <a:xfrm>
            <a:off x="1400648" y="3228945"/>
            <a:ext cx="2923591" cy="923330"/>
          </a:xfrm>
          <a:prstGeom prst="rect">
            <a:avLst/>
          </a:prstGeom>
          <a:noFill/>
        </p:spPr>
        <p:txBody>
          <a:bodyPr vert="horz" wrap="square" lIns="0" tIns="0" rIns="0" bIns="0" rtlCol="0">
            <a:spAutoFit/>
          </a:bodyPr>
          <a:lstStyle/>
          <a:p>
            <a:pPr algn="ctr">
              <a:spcBef>
                <a:spcPts val="600"/>
              </a:spcBef>
            </a:pPr>
            <a:r>
              <a:rPr lang="en-US" sz="2000" dirty="0"/>
              <a:t>A big life change isn’t necessary to get rid of burnout.</a:t>
            </a:r>
          </a:p>
        </p:txBody>
      </p:sp>
      <p:sp>
        <p:nvSpPr>
          <p:cNvPr id="33" name="TextBox 32">
            <a:extLst>
              <a:ext uri="{FF2B5EF4-FFF2-40B4-BE49-F238E27FC236}">
                <a16:creationId xmlns:a16="http://schemas.microsoft.com/office/drawing/2014/main" id="{89D51E0F-801B-4F3E-BBBD-D8A2FD8E9EFA}"/>
              </a:ext>
            </a:extLst>
          </p:cNvPr>
          <p:cNvSpPr txBox="1"/>
          <p:nvPr/>
        </p:nvSpPr>
        <p:spPr bwMode="gray">
          <a:xfrm>
            <a:off x="7867764" y="3228945"/>
            <a:ext cx="2923591" cy="615553"/>
          </a:xfrm>
          <a:prstGeom prst="rect">
            <a:avLst/>
          </a:prstGeom>
          <a:noFill/>
        </p:spPr>
        <p:txBody>
          <a:bodyPr vert="horz" wrap="square" lIns="0" tIns="0" rIns="0" bIns="0" rtlCol="0">
            <a:spAutoFit/>
          </a:bodyPr>
          <a:lstStyle/>
          <a:p>
            <a:pPr algn="ctr">
              <a:spcBef>
                <a:spcPts val="600"/>
              </a:spcBef>
            </a:pPr>
            <a:r>
              <a:rPr lang="en-US" sz="2000" dirty="0"/>
              <a:t>Once you “get over it” burnout won’t come back.</a:t>
            </a:r>
          </a:p>
        </p:txBody>
      </p:sp>
      <p:sp>
        <p:nvSpPr>
          <p:cNvPr id="4" name="Rectangle 3">
            <a:extLst>
              <a:ext uri="{FF2B5EF4-FFF2-40B4-BE49-F238E27FC236}">
                <a16:creationId xmlns:a16="http://schemas.microsoft.com/office/drawing/2014/main" id="{9729711A-FBE3-9D30-419A-3920F78747D1}"/>
              </a:ext>
            </a:extLst>
          </p:cNvPr>
          <p:cNvSpPr/>
          <p:nvPr/>
        </p:nvSpPr>
        <p:spPr>
          <a:xfrm>
            <a:off x="1367865" y="4292199"/>
            <a:ext cx="925253"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rgbClr val="422C88"/>
                </a:solidFill>
                <a:effectLst/>
              </a:rPr>
              <a:t>Fact</a:t>
            </a:r>
          </a:p>
        </p:txBody>
      </p:sp>
      <p:sp>
        <p:nvSpPr>
          <p:cNvPr id="6" name="Rectangle 5">
            <a:extLst>
              <a:ext uri="{FF2B5EF4-FFF2-40B4-BE49-F238E27FC236}">
                <a16:creationId xmlns:a16="http://schemas.microsoft.com/office/drawing/2014/main" id="{2EFB594D-79BC-D096-98E7-6D1FCA765835}"/>
              </a:ext>
            </a:extLst>
          </p:cNvPr>
          <p:cNvSpPr/>
          <p:nvPr/>
        </p:nvSpPr>
        <p:spPr>
          <a:xfrm>
            <a:off x="3158282" y="4292199"/>
            <a:ext cx="1362874"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rgbClr val="422C88"/>
                </a:solidFill>
              </a:rPr>
              <a:t>Fiction</a:t>
            </a:r>
            <a:endParaRPr lang="en-US" sz="2800" b="1" cap="none" spc="0" dirty="0">
              <a:ln/>
              <a:solidFill>
                <a:srgbClr val="422C88"/>
              </a:solidFill>
              <a:effectLst/>
            </a:endParaRPr>
          </a:p>
        </p:txBody>
      </p:sp>
      <p:sp>
        <p:nvSpPr>
          <p:cNvPr id="7" name="Rectangle 6">
            <a:extLst>
              <a:ext uri="{FF2B5EF4-FFF2-40B4-BE49-F238E27FC236}">
                <a16:creationId xmlns:a16="http://schemas.microsoft.com/office/drawing/2014/main" id="{4C3407F5-AC56-7E59-03A9-14256ED2B6CC}"/>
              </a:ext>
            </a:extLst>
          </p:cNvPr>
          <p:cNvSpPr/>
          <p:nvPr/>
        </p:nvSpPr>
        <p:spPr>
          <a:xfrm>
            <a:off x="7834979" y="4292199"/>
            <a:ext cx="925253"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rgbClr val="422C88"/>
                </a:solidFill>
                <a:effectLst/>
              </a:rPr>
              <a:t>Fact</a:t>
            </a:r>
          </a:p>
        </p:txBody>
      </p:sp>
      <p:sp>
        <p:nvSpPr>
          <p:cNvPr id="9" name="Rectangle 8">
            <a:extLst>
              <a:ext uri="{FF2B5EF4-FFF2-40B4-BE49-F238E27FC236}">
                <a16:creationId xmlns:a16="http://schemas.microsoft.com/office/drawing/2014/main" id="{98B71D5B-8BCD-7D52-2721-3B28FD733017}"/>
              </a:ext>
            </a:extLst>
          </p:cNvPr>
          <p:cNvSpPr/>
          <p:nvPr/>
        </p:nvSpPr>
        <p:spPr>
          <a:xfrm>
            <a:off x="9625396" y="4292199"/>
            <a:ext cx="1362874"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rgbClr val="422C88"/>
                </a:solidFill>
              </a:rPr>
              <a:t>Fiction</a:t>
            </a:r>
            <a:endParaRPr lang="en-US" sz="2800" b="1" cap="none" spc="0" dirty="0">
              <a:ln/>
              <a:solidFill>
                <a:srgbClr val="422C88"/>
              </a:solidFill>
              <a:effectLst/>
            </a:endParaRPr>
          </a:p>
        </p:txBody>
      </p:sp>
    </p:spTree>
    <p:custDataLst>
      <p:tags r:id="rId1"/>
    </p:custDataLst>
    <p:extLst>
      <p:ext uri="{BB962C8B-B14F-4D97-AF65-F5344CB8AC3E}">
        <p14:creationId xmlns:p14="http://schemas.microsoft.com/office/powerpoint/2010/main" val="46568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 grpId="0"/>
      <p:bldP spid="6" grpId="0"/>
      <p:bldP spid="6" grpId="1"/>
      <p:bldP spid="7" grpId="0"/>
      <p:bldP spid="7" grpId="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6E4EC-4C6A-4E4D-B13C-81E4098B9EB5}"/>
              </a:ext>
              <a:ext uri="{C183D7F6-B498-43B3-948B-1728B52AA6E4}">
                <adec:decorative xmlns:adec="http://schemas.microsoft.com/office/drawing/2017/decorative" val="1"/>
              </a:ext>
            </a:extLst>
          </p:cNvPr>
          <p:cNvSpPr/>
          <p:nvPr/>
        </p:nvSpPr>
        <p:spPr bwMode="gray">
          <a:xfrm>
            <a:off x="0" y="2468746"/>
            <a:ext cx="12192000" cy="162103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8" name="Oval 7">
            <a:extLst>
              <a:ext uri="{FF2B5EF4-FFF2-40B4-BE49-F238E27FC236}">
                <a16:creationId xmlns:a16="http://schemas.microsoft.com/office/drawing/2014/main" id="{722CF6B7-32AB-41B2-AED0-D28B8DFF0CF3}"/>
              </a:ext>
              <a:ext uri="{C183D7F6-B498-43B3-948B-1728B52AA6E4}">
                <adec:decorative xmlns:adec="http://schemas.microsoft.com/office/drawing/2017/decorative" val="1"/>
              </a:ext>
            </a:extLst>
          </p:cNvPr>
          <p:cNvSpPr/>
          <p:nvPr/>
        </p:nvSpPr>
        <p:spPr bwMode="gray">
          <a:xfrm>
            <a:off x="5680165" y="2052911"/>
            <a:ext cx="831669" cy="831669"/>
          </a:xfrm>
          <a:prstGeom prst="ellipse">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5" name="Picture 4">
            <a:extLst>
              <a:ext uri="{FF2B5EF4-FFF2-40B4-BE49-F238E27FC236}">
                <a16:creationId xmlns:a16="http://schemas.microsoft.com/office/drawing/2014/main" id="{6F06D39D-5726-4711-9B3D-32EEC30E068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5791200" y="2165584"/>
            <a:ext cx="609601" cy="609601"/>
          </a:xfrm>
          <a:prstGeom prst="rect">
            <a:avLst/>
          </a:prstGeom>
        </p:spPr>
      </p:pic>
      <p:sp>
        <p:nvSpPr>
          <p:cNvPr id="3" name="TextBox 2">
            <a:extLst>
              <a:ext uri="{FF2B5EF4-FFF2-40B4-BE49-F238E27FC236}">
                <a16:creationId xmlns:a16="http://schemas.microsoft.com/office/drawing/2014/main" id="{C86910B6-B236-40CE-B8BA-E26B1C28FBC1}"/>
              </a:ext>
            </a:extLst>
          </p:cNvPr>
          <p:cNvSpPr txBox="1"/>
          <p:nvPr/>
        </p:nvSpPr>
        <p:spPr bwMode="gray">
          <a:xfrm>
            <a:off x="744289" y="2993860"/>
            <a:ext cx="10706986" cy="615553"/>
          </a:xfrm>
          <a:prstGeom prst="rect">
            <a:avLst/>
          </a:prstGeom>
          <a:noFill/>
        </p:spPr>
        <p:txBody>
          <a:bodyPr wrap="square" lIns="0" tIns="0" rIns="0" bIns="0" rtlCol="0">
            <a:spAutoFit/>
          </a:bodyPr>
          <a:lstStyle/>
          <a:p>
            <a:pPr algn="ctr"/>
            <a:r>
              <a:rPr lang="en-US" sz="4000" b="1" dirty="0">
                <a:solidFill>
                  <a:schemeClr val="accent6"/>
                </a:solidFill>
              </a:rPr>
              <a:t>Tips to Reduce Burnout</a:t>
            </a:r>
          </a:p>
        </p:txBody>
      </p:sp>
    </p:spTree>
    <p:custDataLst>
      <p:tags r:id="rId1"/>
    </p:custDataLst>
    <p:extLst>
      <p:ext uri="{BB962C8B-B14F-4D97-AF65-F5344CB8AC3E}">
        <p14:creationId xmlns:p14="http://schemas.microsoft.com/office/powerpoint/2010/main" val="1800272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CEB1-834F-4E64-893D-CDCCACECDD30}"/>
              </a:ext>
            </a:extLst>
          </p:cNvPr>
          <p:cNvSpPr>
            <a:spLocks noGrp="1"/>
          </p:cNvSpPr>
          <p:nvPr>
            <p:ph type="title"/>
          </p:nvPr>
        </p:nvSpPr>
        <p:spPr bwMode="gray"/>
        <p:txBody>
          <a:bodyPr/>
          <a:lstStyle/>
          <a:p>
            <a:r>
              <a:rPr lang="en-US" dirty="0"/>
              <a:t>The Three R Approach</a:t>
            </a:r>
          </a:p>
        </p:txBody>
      </p:sp>
      <p:sp>
        <p:nvSpPr>
          <p:cNvPr id="18" name="Freeform: Shape 17">
            <a:extLst>
              <a:ext uri="{FF2B5EF4-FFF2-40B4-BE49-F238E27FC236}">
                <a16:creationId xmlns:a16="http://schemas.microsoft.com/office/drawing/2014/main" id="{3CF34838-477E-490F-9D27-B24FE2954B5C}"/>
              </a:ext>
            </a:extLst>
          </p:cNvPr>
          <p:cNvSpPr/>
          <p:nvPr/>
        </p:nvSpPr>
        <p:spPr bwMode="gray">
          <a:xfrm>
            <a:off x="804788" y="2075129"/>
            <a:ext cx="2946574" cy="2946574"/>
          </a:xfrm>
          <a:custGeom>
            <a:avLst/>
            <a:gdLst/>
            <a:ahLst/>
            <a:cxnLst/>
            <a:rect l="0" t="0" r="0" b="0"/>
            <a:pathLst>
              <a:path>
                <a:moveTo>
                  <a:pt x="2550917" y="468653"/>
                </a:moveTo>
                <a:arcTo wR="1473287" hR="1473287" stAng="19020465" swAng="2303175"/>
              </a:path>
            </a:pathLst>
          </a:custGeom>
          <a:ln w="50800" cap="rnd">
            <a:solidFill>
              <a:schemeClr val="accent6"/>
            </a:solidFill>
            <a:round/>
            <a:headEnd w="lg" len="med"/>
            <a:tailEnd type="arrow" w="lg"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19" name="Freeform: Shape 18">
            <a:extLst>
              <a:ext uri="{FF2B5EF4-FFF2-40B4-BE49-F238E27FC236}">
                <a16:creationId xmlns:a16="http://schemas.microsoft.com/office/drawing/2014/main" id="{7ABFC448-DF7D-4E3D-9D57-83C22BA080B1}"/>
              </a:ext>
            </a:extLst>
          </p:cNvPr>
          <p:cNvSpPr/>
          <p:nvPr/>
        </p:nvSpPr>
        <p:spPr bwMode="gray">
          <a:xfrm>
            <a:off x="906388" y="2075129"/>
            <a:ext cx="2946574" cy="2946574"/>
          </a:xfrm>
          <a:custGeom>
            <a:avLst/>
            <a:gdLst/>
            <a:ahLst/>
            <a:cxnLst/>
            <a:rect l="0" t="0" r="0" b="0"/>
            <a:pathLst>
              <a:path>
                <a:moveTo>
                  <a:pt x="1925629" y="2875414"/>
                </a:moveTo>
                <a:arcTo wR="1473287" hR="1473287" stAng="4327181" swAng="2145637"/>
              </a:path>
            </a:pathLst>
          </a:custGeom>
          <a:ln w="50800" cap="rnd">
            <a:solidFill>
              <a:schemeClr val="accent6"/>
            </a:solidFill>
            <a:round/>
            <a:headEnd w="lg" len="med"/>
            <a:tailEnd type="arrow" w="lg" len="med"/>
          </a:ln>
        </p:spPr>
        <p:style>
          <a:lnRef idx="1">
            <a:schemeClr val="accent1"/>
          </a:lnRef>
          <a:fillRef idx="0">
            <a:schemeClr val="accent1"/>
          </a:fillRef>
          <a:effectRef idx="0">
            <a:schemeClr val="accent1"/>
          </a:effectRef>
          <a:fontRef idx="minor">
            <a:schemeClr val="tx1"/>
          </a:fontRef>
        </p:style>
      </p:sp>
      <p:sp>
        <p:nvSpPr>
          <p:cNvPr id="20" name="Freeform: Shape 19">
            <a:extLst>
              <a:ext uri="{FF2B5EF4-FFF2-40B4-BE49-F238E27FC236}">
                <a16:creationId xmlns:a16="http://schemas.microsoft.com/office/drawing/2014/main" id="{9400BD93-16CE-4592-BFE0-597017C10E09}"/>
              </a:ext>
            </a:extLst>
          </p:cNvPr>
          <p:cNvSpPr/>
          <p:nvPr/>
        </p:nvSpPr>
        <p:spPr bwMode="gray">
          <a:xfrm>
            <a:off x="1007988" y="2075129"/>
            <a:ext cx="2946574" cy="2946574"/>
          </a:xfrm>
          <a:custGeom>
            <a:avLst/>
            <a:gdLst/>
            <a:ahLst/>
            <a:cxnLst/>
            <a:rect l="0" t="0" r="0" b="0"/>
            <a:pathLst>
              <a:path>
                <a:moveTo>
                  <a:pt x="4758" y="1354977"/>
                </a:moveTo>
                <a:arcTo wR="1473287" hR="1473287" stAng="11076360" swAng="2303175"/>
              </a:path>
            </a:pathLst>
          </a:custGeom>
          <a:ln w="50800" cap="rnd">
            <a:solidFill>
              <a:schemeClr val="accent6"/>
            </a:solidFill>
            <a:round/>
            <a:headEnd w="lg" len="med"/>
            <a:tailEnd type="arrow" w="lg" len="med"/>
          </a:ln>
        </p:spPr>
        <p:style>
          <a:lnRef idx="1">
            <a:schemeClr val="accent1"/>
          </a:lnRef>
          <a:fillRef idx="0">
            <a:schemeClr val="accent1"/>
          </a:fillRef>
          <a:effectRef idx="0">
            <a:schemeClr val="accent1"/>
          </a:effectRef>
          <a:fontRef idx="minor">
            <a:schemeClr val="tx1"/>
          </a:fontRef>
        </p:style>
      </p:sp>
      <p:sp>
        <p:nvSpPr>
          <p:cNvPr id="23" name="Oval 22">
            <a:extLst>
              <a:ext uri="{FF2B5EF4-FFF2-40B4-BE49-F238E27FC236}">
                <a16:creationId xmlns:a16="http://schemas.microsoft.com/office/drawing/2014/main" id="{15D50143-2724-43EE-BBF5-03EBF5DD0D36}"/>
              </a:ext>
            </a:extLst>
          </p:cNvPr>
          <p:cNvSpPr/>
          <p:nvPr/>
        </p:nvSpPr>
        <p:spPr bwMode="gray">
          <a:xfrm>
            <a:off x="1715952" y="1674678"/>
            <a:ext cx="1371600" cy="1371600"/>
          </a:xfrm>
          <a:prstGeom prst="ellipse">
            <a:avLst/>
          </a:prstGeom>
          <a:solidFill>
            <a:srgbClr val="EB4600"/>
          </a:solidFill>
          <a:ln cap="rnd">
            <a:solidFill>
              <a:srgbClr val="EB4600"/>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2" name="TextBox 21">
            <a:extLst>
              <a:ext uri="{FF2B5EF4-FFF2-40B4-BE49-F238E27FC236}">
                <a16:creationId xmlns:a16="http://schemas.microsoft.com/office/drawing/2014/main" id="{3A85A4C2-2A33-433B-A264-B172EB9EBE69}"/>
              </a:ext>
            </a:extLst>
          </p:cNvPr>
          <p:cNvSpPr txBox="1"/>
          <p:nvPr/>
        </p:nvSpPr>
        <p:spPr bwMode="gray">
          <a:xfrm>
            <a:off x="1715952" y="2201893"/>
            <a:ext cx="1371600" cy="276999"/>
          </a:xfrm>
          <a:prstGeom prst="rect">
            <a:avLst/>
          </a:prstGeom>
          <a:noFill/>
        </p:spPr>
        <p:txBody>
          <a:bodyPr vert="horz" wrap="square" lIns="0" tIns="0" rIns="0" bIns="0" rtlCol="0" anchor="ctr">
            <a:spAutoFit/>
          </a:bodyPr>
          <a:lstStyle/>
          <a:p>
            <a:pPr algn="ctr">
              <a:spcBef>
                <a:spcPts val="600"/>
              </a:spcBef>
            </a:pPr>
            <a:r>
              <a:rPr lang="en-US" b="1" dirty="0">
                <a:solidFill>
                  <a:schemeClr val="bg1"/>
                </a:solidFill>
              </a:rPr>
              <a:t>Recognize</a:t>
            </a:r>
          </a:p>
        </p:txBody>
      </p:sp>
      <p:sp>
        <p:nvSpPr>
          <p:cNvPr id="24" name="Oval 23">
            <a:extLst>
              <a:ext uri="{FF2B5EF4-FFF2-40B4-BE49-F238E27FC236}">
                <a16:creationId xmlns:a16="http://schemas.microsoft.com/office/drawing/2014/main" id="{1042AD7A-B049-4F5A-83FE-7F015333E32A}"/>
              </a:ext>
            </a:extLst>
          </p:cNvPr>
          <p:cNvSpPr/>
          <p:nvPr/>
        </p:nvSpPr>
        <p:spPr bwMode="gray">
          <a:xfrm>
            <a:off x="2835310" y="3615770"/>
            <a:ext cx="1371600" cy="1371600"/>
          </a:xfrm>
          <a:prstGeom prst="ellipse">
            <a:avLst/>
          </a:prstGeom>
          <a:solidFill>
            <a:srgbClr val="002677"/>
          </a:solidFill>
          <a:ln cap="rnd">
            <a:solidFill>
              <a:srgbClr val="422C88"/>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5" name="TextBox 24">
            <a:extLst>
              <a:ext uri="{FF2B5EF4-FFF2-40B4-BE49-F238E27FC236}">
                <a16:creationId xmlns:a16="http://schemas.microsoft.com/office/drawing/2014/main" id="{B35551EB-8709-41C8-9F79-D11920B4ECCD}"/>
              </a:ext>
            </a:extLst>
          </p:cNvPr>
          <p:cNvSpPr txBox="1"/>
          <p:nvPr/>
        </p:nvSpPr>
        <p:spPr bwMode="gray">
          <a:xfrm>
            <a:off x="2835310" y="4163070"/>
            <a:ext cx="1371600" cy="276999"/>
          </a:xfrm>
          <a:prstGeom prst="rect">
            <a:avLst/>
          </a:prstGeom>
          <a:noFill/>
        </p:spPr>
        <p:txBody>
          <a:bodyPr vert="horz" wrap="square" lIns="0" tIns="0" rIns="0" bIns="0" rtlCol="0" anchor="ctr">
            <a:spAutoFit/>
          </a:bodyPr>
          <a:lstStyle/>
          <a:p>
            <a:pPr algn="ctr">
              <a:spcBef>
                <a:spcPts val="600"/>
              </a:spcBef>
            </a:pPr>
            <a:r>
              <a:rPr lang="en-US" b="1" dirty="0">
                <a:solidFill>
                  <a:schemeClr val="bg1"/>
                </a:solidFill>
              </a:rPr>
              <a:t>Reverse</a:t>
            </a:r>
          </a:p>
        </p:txBody>
      </p:sp>
      <p:sp>
        <p:nvSpPr>
          <p:cNvPr id="26" name="Oval 25">
            <a:extLst>
              <a:ext uri="{FF2B5EF4-FFF2-40B4-BE49-F238E27FC236}">
                <a16:creationId xmlns:a16="http://schemas.microsoft.com/office/drawing/2014/main" id="{6BB473DD-A90B-4A24-8FF2-A2CB817999CC}"/>
              </a:ext>
            </a:extLst>
          </p:cNvPr>
          <p:cNvSpPr/>
          <p:nvPr/>
        </p:nvSpPr>
        <p:spPr bwMode="gray">
          <a:xfrm>
            <a:off x="550049" y="3615770"/>
            <a:ext cx="1371600" cy="1371600"/>
          </a:xfrm>
          <a:prstGeom prst="ellipse">
            <a:avLst/>
          </a:prstGeom>
          <a:solidFill>
            <a:srgbClr val="4B4D4F"/>
          </a:solidFill>
          <a:ln cap="rnd">
            <a:solidFill>
              <a:srgbClr val="4B4D4F"/>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7" name="TextBox 26">
            <a:extLst>
              <a:ext uri="{FF2B5EF4-FFF2-40B4-BE49-F238E27FC236}">
                <a16:creationId xmlns:a16="http://schemas.microsoft.com/office/drawing/2014/main" id="{5A9B68B5-063F-44A2-9651-D29A48FF6D0B}"/>
              </a:ext>
            </a:extLst>
          </p:cNvPr>
          <p:cNvSpPr txBox="1"/>
          <p:nvPr/>
        </p:nvSpPr>
        <p:spPr bwMode="gray">
          <a:xfrm>
            <a:off x="550049" y="4163070"/>
            <a:ext cx="1371600" cy="276999"/>
          </a:xfrm>
          <a:prstGeom prst="rect">
            <a:avLst/>
          </a:prstGeom>
          <a:noFill/>
        </p:spPr>
        <p:txBody>
          <a:bodyPr vert="horz" wrap="square" lIns="0" tIns="0" rIns="0" bIns="0" rtlCol="0" anchor="ctr">
            <a:spAutoFit/>
          </a:bodyPr>
          <a:lstStyle/>
          <a:p>
            <a:pPr algn="ctr">
              <a:spcBef>
                <a:spcPts val="600"/>
              </a:spcBef>
            </a:pPr>
            <a:r>
              <a:rPr lang="en-US" b="1" dirty="0">
                <a:solidFill>
                  <a:schemeClr val="bg1"/>
                </a:solidFill>
              </a:rPr>
              <a:t>Resilience</a:t>
            </a:r>
          </a:p>
        </p:txBody>
      </p:sp>
      <p:sp>
        <p:nvSpPr>
          <p:cNvPr id="3" name="Chevron 5">
            <a:extLst>
              <a:ext uri="{FF2B5EF4-FFF2-40B4-BE49-F238E27FC236}">
                <a16:creationId xmlns:a16="http://schemas.microsoft.com/office/drawing/2014/main" id="{651D3AC4-FE29-C64D-D109-30B47B7BE7AC}"/>
              </a:ext>
            </a:extLst>
          </p:cNvPr>
          <p:cNvSpPr/>
          <p:nvPr/>
        </p:nvSpPr>
        <p:spPr bwMode="gray">
          <a:xfrm>
            <a:off x="6096000" y="1167919"/>
            <a:ext cx="5471886" cy="912264"/>
          </a:xfrm>
          <a:prstGeom prst="chevron">
            <a:avLst/>
          </a:prstGeom>
          <a:solidFill>
            <a:srgbClr val="EB4600"/>
          </a:solidFill>
          <a:ln w="6350" cap="rnd" cmpd="sng" algn="ctr">
            <a:solidFill>
              <a:srgbClr val="EB4600"/>
            </a:solid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algn="ctr" defTabSz="2091006">
              <a:spcBef>
                <a:spcPts val="600"/>
              </a:spcBef>
            </a:pPr>
            <a:r>
              <a:rPr lang="en-US" b="1" dirty="0">
                <a:solidFill>
                  <a:schemeClr val="bg1"/>
                </a:solidFill>
              </a:rPr>
              <a:t>Recognize – look out for early indicators of burnout</a:t>
            </a:r>
          </a:p>
        </p:txBody>
      </p:sp>
      <p:sp>
        <p:nvSpPr>
          <p:cNvPr id="4" name="Chevron 5">
            <a:extLst>
              <a:ext uri="{FF2B5EF4-FFF2-40B4-BE49-F238E27FC236}">
                <a16:creationId xmlns:a16="http://schemas.microsoft.com/office/drawing/2014/main" id="{25DA138B-00FC-6DA9-5A3C-1BD32F740B1F}"/>
              </a:ext>
            </a:extLst>
          </p:cNvPr>
          <p:cNvSpPr/>
          <p:nvPr/>
        </p:nvSpPr>
        <p:spPr bwMode="gray">
          <a:xfrm>
            <a:off x="6096000" y="4777818"/>
            <a:ext cx="5471886" cy="912263"/>
          </a:xfrm>
          <a:prstGeom prst="chevron">
            <a:avLst/>
          </a:prstGeom>
          <a:solidFill>
            <a:srgbClr val="4B4D4F"/>
          </a:solidFill>
          <a:ln w="6350" cap="rnd" cmpd="sng" algn="ctr">
            <a:solidFill>
              <a:srgbClr val="4B4D4F"/>
            </a:solid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algn="ctr" defTabSz="2091006">
              <a:spcBef>
                <a:spcPts val="600"/>
              </a:spcBef>
            </a:pPr>
            <a:r>
              <a:rPr lang="en-US" b="1" dirty="0">
                <a:solidFill>
                  <a:schemeClr val="bg1"/>
                </a:solidFill>
              </a:rPr>
              <a:t>Resilience – maintain physical and mental wellbeing to become more resistant to stress</a:t>
            </a:r>
          </a:p>
        </p:txBody>
      </p:sp>
      <p:sp>
        <p:nvSpPr>
          <p:cNvPr id="5" name="Chevron 5">
            <a:extLst>
              <a:ext uri="{FF2B5EF4-FFF2-40B4-BE49-F238E27FC236}">
                <a16:creationId xmlns:a16="http://schemas.microsoft.com/office/drawing/2014/main" id="{70020647-76D6-F811-9320-134B27EF5542}"/>
              </a:ext>
            </a:extLst>
          </p:cNvPr>
          <p:cNvSpPr/>
          <p:nvPr/>
        </p:nvSpPr>
        <p:spPr bwMode="gray">
          <a:xfrm>
            <a:off x="6096000" y="2950087"/>
            <a:ext cx="5471886" cy="912263"/>
          </a:xfrm>
          <a:prstGeom prst="chevron">
            <a:avLst/>
          </a:prstGeom>
          <a:solidFill>
            <a:srgbClr val="002677"/>
          </a:solidFill>
          <a:ln w="6350" cap="rnd" cmpd="sng" algn="ctr">
            <a:solidFill>
              <a:srgbClr val="002677"/>
            </a:solid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algn="ctr" defTabSz="2091006">
              <a:spcBef>
                <a:spcPts val="600"/>
              </a:spcBef>
            </a:pPr>
            <a:r>
              <a:rPr lang="en-US" b="1" dirty="0">
                <a:solidFill>
                  <a:schemeClr val="bg1"/>
                </a:solidFill>
              </a:rPr>
              <a:t>Reverse – repair the harm by getting help and controlling stress</a:t>
            </a:r>
          </a:p>
        </p:txBody>
      </p:sp>
    </p:spTree>
    <p:custDataLst>
      <p:tags r:id="rId1"/>
    </p:custDataLst>
    <p:extLst>
      <p:ext uri="{BB962C8B-B14F-4D97-AF65-F5344CB8AC3E}">
        <p14:creationId xmlns:p14="http://schemas.microsoft.com/office/powerpoint/2010/main" val="103679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79618-4146-48C9-B7FC-366E0B86F5B7}"/>
              </a:ext>
            </a:extLst>
          </p:cNvPr>
          <p:cNvSpPr>
            <a:spLocks noGrp="1"/>
          </p:cNvSpPr>
          <p:nvPr>
            <p:ph type="title"/>
          </p:nvPr>
        </p:nvSpPr>
        <p:spPr bwMode="gray">
          <a:xfrm>
            <a:off x="463462" y="3073535"/>
            <a:ext cx="4709160" cy="1246495"/>
          </a:xfrm>
        </p:spPr>
        <p:txBody>
          <a:bodyPr/>
          <a:lstStyle/>
          <a:p>
            <a:r>
              <a:rPr lang="en-US" dirty="0"/>
              <a:t>Preventing Burnout</a:t>
            </a:r>
          </a:p>
        </p:txBody>
      </p:sp>
      <p:pic>
        <p:nvPicPr>
          <p:cNvPr id="10" name="Picture 9">
            <a:extLst>
              <a:ext uri="{FF2B5EF4-FFF2-40B4-BE49-F238E27FC236}">
                <a16:creationId xmlns:a16="http://schemas.microsoft.com/office/drawing/2014/main" id="{C9302E5F-5260-49AA-BB93-37EBC25E38EB}"/>
              </a:ext>
            </a:extLst>
          </p:cNvPr>
          <p:cNvPicPr>
            <a:picLocks noChangeAspect="1"/>
          </p:cNvPicPr>
          <p:nvPr/>
        </p:nvPicPr>
        <p:blipFill>
          <a:blip r:embed="rId4">
            <a:extLst>
              <a:ext uri="{28A0092B-C50C-407E-A947-70E740481C1C}">
                <a14:useLocalDpi xmlns:a14="http://schemas.microsoft.com/office/drawing/2010/main" val="0"/>
              </a:ext>
            </a:extLst>
          </a:blip>
          <a:srcRect t="3410" b="3410"/>
          <a:stretch/>
        </p:blipFill>
        <p:spPr bwMode="gray">
          <a:xfrm>
            <a:off x="6003234" y="743552"/>
            <a:ext cx="6188765" cy="5370895"/>
          </a:xfrm>
          <a:prstGeom prst="rect">
            <a:avLst/>
          </a:prstGeom>
        </p:spPr>
      </p:pic>
    </p:spTree>
    <p:custDataLst>
      <p:tags r:id="rId1"/>
    </p:custDataLst>
    <p:extLst>
      <p:ext uri="{BB962C8B-B14F-4D97-AF65-F5344CB8AC3E}">
        <p14:creationId xmlns:p14="http://schemas.microsoft.com/office/powerpoint/2010/main" val="2720785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6C50-9373-4641-88E4-E0F987B68F3E}"/>
              </a:ext>
            </a:extLst>
          </p:cNvPr>
          <p:cNvSpPr>
            <a:spLocks noGrp="1"/>
          </p:cNvSpPr>
          <p:nvPr>
            <p:ph type="title"/>
          </p:nvPr>
        </p:nvSpPr>
        <p:spPr bwMode="gray"/>
        <p:txBody>
          <a:bodyPr/>
          <a:lstStyle/>
          <a:p>
            <a:r>
              <a:rPr lang="en-US" dirty="0"/>
              <a:t>Turn to other people</a:t>
            </a:r>
          </a:p>
        </p:txBody>
      </p:sp>
      <p:pic>
        <p:nvPicPr>
          <p:cNvPr id="4" name="Picture 3" descr="A group of people hugging each other&#10;&#10;Description automatically generated">
            <a:extLst>
              <a:ext uri="{FF2B5EF4-FFF2-40B4-BE49-F238E27FC236}">
                <a16:creationId xmlns:a16="http://schemas.microsoft.com/office/drawing/2014/main" id="{CAB4FBAA-49E7-B9E4-CC45-70D2A724A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2414" y="3684350"/>
            <a:ext cx="6787171" cy="2504108"/>
          </a:xfrm>
          <a:prstGeom prst="rect">
            <a:avLst/>
          </a:prstGeom>
        </p:spPr>
      </p:pic>
      <p:grpSp>
        <p:nvGrpSpPr>
          <p:cNvPr id="17" name="Group 16">
            <a:extLst>
              <a:ext uri="{FF2B5EF4-FFF2-40B4-BE49-F238E27FC236}">
                <a16:creationId xmlns:a16="http://schemas.microsoft.com/office/drawing/2014/main" id="{9D5063AD-3044-1A8B-3DB3-683C64B7E1E6}"/>
              </a:ext>
            </a:extLst>
          </p:cNvPr>
          <p:cNvGrpSpPr/>
          <p:nvPr/>
        </p:nvGrpSpPr>
        <p:grpSpPr>
          <a:xfrm>
            <a:off x="8594304" y="1277053"/>
            <a:ext cx="1828801" cy="1828800"/>
            <a:chOff x="8594304" y="1277053"/>
            <a:chExt cx="1828801" cy="1828800"/>
          </a:xfrm>
        </p:grpSpPr>
        <p:sp>
          <p:nvSpPr>
            <p:cNvPr id="5" name="Oval 4">
              <a:extLst>
                <a:ext uri="{FF2B5EF4-FFF2-40B4-BE49-F238E27FC236}">
                  <a16:creationId xmlns:a16="http://schemas.microsoft.com/office/drawing/2014/main" id="{5B88978A-BF3B-890F-D002-FF9B9CB81AB8}"/>
                </a:ext>
              </a:extLst>
            </p:cNvPr>
            <p:cNvSpPr>
              <a:spLocks noChangeAspect="1"/>
            </p:cNvSpPr>
            <p:nvPr/>
          </p:nvSpPr>
          <p:spPr bwMode="gray">
            <a:xfrm>
              <a:off x="8594305" y="1277053"/>
              <a:ext cx="1828800" cy="1828800"/>
            </a:xfrm>
            <a:prstGeom prst="ellipse">
              <a:avLst/>
            </a:prstGeom>
            <a:solidFill>
              <a:schemeClr val="accent6"/>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2">
                    <a:lumMod val="60000"/>
                    <a:lumOff val="40000"/>
                  </a:schemeClr>
                </a:solidFill>
              </a:endParaRPr>
            </a:p>
          </p:txBody>
        </p:sp>
        <p:sp>
          <p:nvSpPr>
            <p:cNvPr id="6" name="TextBox 5">
              <a:extLst>
                <a:ext uri="{FF2B5EF4-FFF2-40B4-BE49-F238E27FC236}">
                  <a16:creationId xmlns:a16="http://schemas.microsoft.com/office/drawing/2014/main" id="{E108A61D-9A53-A38F-37D8-803D80EAE7EB}"/>
                </a:ext>
              </a:extLst>
            </p:cNvPr>
            <p:cNvSpPr txBox="1"/>
            <p:nvPr/>
          </p:nvSpPr>
          <p:spPr bwMode="gray">
            <a:xfrm>
              <a:off x="8594304" y="1914454"/>
              <a:ext cx="1828800" cy="553998"/>
            </a:xfrm>
            <a:prstGeom prst="rect">
              <a:avLst/>
            </a:prstGeom>
            <a:noFill/>
          </p:spPr>
          <p:txBody>
            <a:bodyPr vert="horz" wrap="square" lIns="0" tIns="0" rIns="0" bIns="0" rtlCol="0" anchor="ctr">
              <a:spAutoFit/>
            </a:bodyPr>
            <a:lstStyle/>
            <a:p>
              <a:pPr algn="ctr">
                <a:spcBef>
                  <a:spcPts val="600"/>
                </a:spcBef>
              </a:pPr>
              <a:r>
                <a:rPr lang="en-US" b="1" dirty="0">
                  <a:solidFill>
                    <a:schemeClr val="bg1"/>
                  </a:solidFill>
                </a:rPr>
                <a:t>Talk to a therapist</a:t>
              </a:r>
            </a:p>
          </p:txBody>
        </p:sp>
      </p:grpSp>
      <p:grpSp>
        <p:nvGrpSpPr>
          <p:cNvPr id="15" name="Group 14">
            <a:extLst>
              <a:ext uri="{FF2B5EF4-FFF2-40B4-BE49-F238E27FC236}">
                <a16:creationId xmlns:a16="http://schemas.microsoft.com/office/drawing/2014/main" id="{B7D5D760-BC0D-F489-B5F1-59406136D336}"/>
              </a:ext>
            </a:extLst>
          </p:cNvPr>
          <p:cNvGrpSpPr/>
          <p:nvPr/>
        </p:nvGrpSpPr>
        <p:grpSpPr>
          <a:xfrm>
            <a:off x="1768893" y="1277053"/>
            <a:ext cx="1828800" cy="1828800"/>
            <a:chOff x="1768893" y="1277053"/>
            <a:chExt cx="1828800" cy="1828800"/>
          </a:xfrm>
        </p:grpSpPr>
        <p:sp>
          <p:nvSpPr>
            <p:cNvPr id="11" name="Oval 10">
              <a:extLst>
                <a:ext uri="{FF2B5EF4-FFF2-40B4-BE49-F238E27FC236}">
                  <a16:creationId xmlns:a16="http://schemas.microsoft.com/office/drawing/2014/main" id="{F67FF697-DB13-8EB7-F402-938575DEF1C4}"/>
                </a:ext>
              </a:extLst>
            </p:cNvPr>
            <p:cNvSpPr>
              <a:spLocks noChangeAspect="1"/>
            </p:cNvSpPr>
            <p:nvPr/>
          </p:nvSpPr>
          <p:spPr bwMode="gray">
            <a:xfrm>
              <a:off x="1768893" y="1277053"/>
              <a:ext cx="1828800" cy="1828800"/>
            </a:xfrm>
            <a:prstGeom prst="ellipse">
              <a:avLst/>
            </a:prstGeom>
            <a:solidFill>
              <a:schemeClr val="accent6"/>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2">
                    <a:lumMod val="60000"/>
                    <a:lumOff val="40000"/>
                  </a:schemeClr>
                </a:solidFill>
              </a:endParaRPr>
            </a:p>
          </p:txBody>
        </p:sp>
        <p:sp>
          <p:nvSpPr>
            <p:cNvPr id="12" name="TextBox 11">
              <a:extLst>
                <a:ext uri="{FF2B5EF4-FFF2-40B4-BE49-F238E27FC236}">
                  <a16:creationId xmlns:a16="http://schemas.microsoft.com/office/drawing/2014/main" id="{7A332085-E326-3D70-8972-DDA975C77849}"/>
                </a:ext>
              </a:extLst>
            </p:cNvPr>
            <p:cNvSpPr txBox="1"/>
            <p:nvPr/>
          </p:nvSpPr>
          <p:spPr bwMode="gray">
            <a:xfrm>
              <a:off x="1768893" y="1914455"/>
              <a:ext cx="1828800" cy="553998"/>
            </a:xfrm>
            <a:prstGeom prst="rect">
              <a:avLst/>
            </a:prstGeom>
            <a:noFill/>
          </p:spPr>
          <p:txBody>
            <a:bodyPr vert="horz" wrap="square" lIns="0" tIns="0" rIns="0" bIns="0" rtlCol="0" anchor="ctr">
              <a:spAutoFit/>
            </a:bodyPr>
            <a:lstStyle/>
            <a:p>
              <a:pPr algn="ctr">
                <a:spcBef>
                  <a:spcPts val="600"/>
                </a:spcBef>
              </a:pPr>
              <a:r>
                <a:rPr lang="en-US" b="1" dirty="0">
                  <a:solidFill>
                    <a:schemeClr val="bg1"/>
                  </a:solidFill>
                </a:rPr>
                <a:t>Build a strong social circle</a:t>
              </a:r>
            </a:p>
          </p:txBody>
        </p:sp>
      </p:grpSp>
      <p:grpSp>
        <p:nvGrpSpPr>
          <p:cNvPr id="16" name="Group 15">
            <a:extLst>
              <a:ext uri="{FF2B5EF4-FFF2-40B4-BE49-F238E27FC236}">
                <a16:creationId xmlns:a16="http://schemas.microsoft.com/office/drawing/2014/main" id="{DD644099-D493-3151-522A-D39DD82752C7}"/>
              </a:ext>
            </a:extLst>
          </p:cNvPr>
          <p:cNvGrpSpPr/>
          <p:nvPr/>
        </p:nvGrpSpPr>
        <p:grpSpPr>
          <a:xfrm>
            <a:off x="5181599" y="1267468"/>
            <a:ext cx="1828800" cy="1828800"/>
            <a:chOff x="5181599" y="1267468"/>
            <a:chExt cx="1828800" cy="1828800"/>
          </a:xfrm>
        </p:grpSpPr>
        <p:sp>
          <p:nvSpPr>
            <p:cNvPr id="13" name="Oval 12">
              <a:extLst>
                <a:ext uri="{FF2B5EF4-FFF2-40B4-BE49-F238E27FC236}">
                  <a16:creationId xmlns:a16="http://schemas.microsoft.com/office/drawing/2014/main" id="{0A2CAF21-A50C-BD87-017E-4C0CDFB6C902}"/>
                </a:ext>
              </a:extLst>
            </p:cNvPr>
            <p:cNvSpPr>
              <a:spLocks noChangeAspect="1"/>
            </p:cNvSpPr>
            <p:nvPr/>
          </p:nvSpPr>
          <p:spPr bwMode="gray">
            <a:xfrm>
              <a:off x="5181599" y="1267468"/>
              <a:ext cx="1828800" cy="1828800"/>
            </a:xfrm>
            <a:prstGeom prst="ellipse">
              <a:avLst/>
            </a:prstGeom>
            <a:solidFill>
              <a:schemeClr val="accent6"/>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schemeClr val="tx2">
                    <a:lumMod val="60000"/>
                    <a:lumOff val="40000"/>
                  </a:schemeClr>
                </a:solidFill>
              </a:endParaRPr>
            </a:p>
          </p:txBody>
        </p:sp>
        <p:sp>
          <p:nvSpPr>
            <p:cNvPr id="14" name="TextBox 13">
              <a:extLst>
                <a:ext uri="{FF2B5EF4-FFF2-40B4-BE49-F238E27FC236}">
                  <a16:creationId xmlns:a16="http://schemas.microsoft.com/office/drawing/2014/main" id="{E5A6FAA9-AEEB-D64F-297E-F5F26EC5120B}"/>
                </a:ext>
              </a:extLst>
            </p:cNvPr>
            <p:cNvSpPr txBox="1"/>
            <p:nvPr/>
          </p:nvSpPr>
          <p:spPr bwMode="gray">
            <a:xfrm>
              <a:off x="5181599" y="1904870"/>
              <a:ext cx="1828799" cy="553998"/>
            </a:xfrm>
            <a:prstGeom prst="rect">
              <a:avLst/>
            </a:prstGeom>
            <a:noFill/>
          </p:spPr>
          <p:txBody>
            <a:bodyPr vert="horz" wrap="square" lIns="0" tIns="0" rIns="0" bIns="0" rtlCol="0" anchor="ctr">
              <a:spAutoFit/>
            </a:bodyPr>
            <a:lstStyle/>
            <a:p>
              <a:pPr algn="ctr">
                <a:spcBef>
                  <a:spcPts val="600"/>
                </a:spcBef>
              </a:pPr>
              <a:r>
                <a:rPr lang="en-US" b="1" dirty="0">
                  <a:solidFill>
                    <a:schemeClr val="bg1"/>
                  </a:solidFill>
                </a:rPr>
                <a:t>Talk to people you trust</a:t>
              </a:r>
            </a:p>
          </p:txBody>
        </p:sp>
      </p:grpSp>
    </p:spTree>
    <p:custDataLst>
      <p:tags r:id="rId1"/>
    </p:custDataLst>
    <p:extLst>
      <p:ext uri="{BB962C8B-B14F-4D97-AF65-F5344CB8AC3E}">
        <p14:creationId xmlns:p14="http://schemas.microsoft.com/office/powerpoint/2010/main" val="411086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2)">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2)">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2)">
                                      <p:cBhvr>
                                        <p:cTn id="1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6C50-9373-4641-88E4-E0F987B68F3E}"/>
              </a:ext>
            </a:extLst>
          </p:cNvPr>
          <p:cNvSpPr>
            <a:spLocks noGrp="1"/>
          </p:cNvSpPr>
          <p:nvPr>
            <p:ph type="title"/>
          </p:nvPr>
        </p:nvSpPr>
        <p:spPr bwMode="gray"/>
        <p:txBody>
          <a:bodyPr/>
          <a:lstStyle/>
          <a:p>
            <a:r>
              <a:rPr lang="en-US" dirty="0"/>
              <a:t>Reframe the way you look at work</a:t>
            </a:r>
          </a:p>
        </p:txBody>
      </p:sp>
      <p:pic>
        <p:nvPicPr>
          <p:cNvPr id="4" name="Picture 3" descr="A group of people looking through binoculars&#10;&#10;Description automatically generated">
            <a:extLst>
              <a:ext uri="{FF2B5EF4-FFF2-40B4-BE49-F238E27FC236}">
                <a16:creationId xmlns:a16="http://schemas.microsoft.com/office/drawing/2014/main" id="{0EE572F7-5DCD-732A-511D-592CEDAE6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2" y="1584598"/>
            <a:ext cx="5902084" cy="3688803"/>
          </a:xfrm>
          <a:prstGeom prst="rect">
            <a:avLst/>
          </a:prstGeom>
        </p:spPr>
      </p:pic>
      <p:sp>
        <p:nvSpPr>
          <p:cNvPr id="5" name="Rectangle: Folded Corner 4">
            <a:extLst>
              <a:ext uri="{FF2B5EF4-FFF2-40B4-BE49-F238E27FC236}">
                <a16:creationId xmlns:a16="http://schemas.microsoft.com/office/drawing/2014/main" id="{5F57D071-AD85-DC41-5FBF-A086FE2F1983}"/>
              </a:ext>
            </a:extLst>
          </p:cNvPr>
          <p:cNvSpPr/>
          <p:nvPr/>
        </p:nvSpPr>
        <p:spPr bwMode="gray">
          <a:xfrm>
            <a:off x="6990082" y="1914617"/>
            <a:ext cx="2204720" cy="1341482"/>
          </a:xfrm>
          <a:prstGeom prst="foldedCorner">
            <a:avLst/>
          </a:prstGeom>
          <a:solidFill>
            <a:srgbClr val="EB4600"/>
          </a:solidFill>
          <a:ln cap="rnd">
            <a:solidFill>
              <a:srgbClr val="EB4600"/>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b="1" i="0" u="none" baseline="0" dirty="0">
                <a:solidFill>
                  <a:schemeClr val="bg1"/>
                </a:solidFill>
              </a:rPr>
              <a:t>Find value in your work</a:t>
            </a:r>
          </a:p>
        </p:txBody>
      </p:sp>
      <p:sp>
        <p:nvSpPr>
          <p:cNvPr id="6" name="Rectangle: Folded Corner 5">
            <a:extLst>
              <a:ext uri="{FF2B5EF4-FFF2-40B4-BE49-F238E27FC236}">
                <a16:creationId xmlns:a16="http://schemas.microsoft.com/office/drawing/2014/main" id="{1FF2161F-0855-5DC1-5314-510D52BBACEC}"/>
              </a:ext>
            </a:extLst>
          </p:cNvPr>
          <p:cNvSpPr/>
          <p:nvPr/>
        </p:nvSpPr>
        <p:spPr bwMode="gray">
          <a:xfrm>
            <a:off x="9560560" y="1914617"/>
            <a:ext cx="2204719" cy="1341482"/>
          </a:xfrm>
          <a:prstGeom prst="foldedCorner">
            <a:avLst/>
          </a:prstGeom>
          <a:solidFill>
            <a:srgbClr val="002677"/>
          </a:solidFill>
          <a:ln cap="rnd">
            <a:solidFill>
              <a:srgbClr val="00267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b="1" i="0" u="none" baseline="0" dirty="0">
                <a:solidFill>
                  <a:schemeClr val="bg1"/>
                </a:solidFill>
              </a:rPr>
              <a:t>Find balance in your life</a:t>
            </a:r>
          </a:p>
        </p:txBody>
      </p:sp>
      <p:sp>
        <p:nvSpPr>
          <p:cNvPr id="7" name="Rectangle: Folded Corner 6">
            <a:extLst>
              <a:ext uri="{FF2B5EF4-FFF2-40B4-BE49-F238E27FC236}">
                <a16:creationId xmlns:a16="http://schemas.microsoft.com/office/drawing/2014/main" id="{B7D1A22B-EE04-9CC2-5F4E-D1D51D65A8BE}"/>
              </a:ext>
            </a:extLst>
          </p:cNvPr>
          <p:cNvSpPr/>
          <p:nvPr/>
        </p:nvSpPr>
        <p:spPr bwMode="gray">
          <a:xfrm>
            <a:off x="6990082" y="3649978"/>
            <a:ext cx="2204719" cy="1341482"/>
          </a:xfrm>
          <a:prstGeom prst="foldedCorner">
            <a:avLst/>
          </a:prstGeom>
          <a:solidFill>
            <a:srgbClr val="4B4D4F"/>
          </a:solidFill>
          <a:ln cap="rnd">
            <a:solidFill>
              <a:srgbClr val="4B4D4F"/>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b="1" i="0" u="none" baseline="0" dirty="0">
                <a:solidFill>
                  <a:schemeClr val="bg1"/>
                </a:solidFill>
              </a:rPr>
              <a:t>Make friends at work</a:t>
            </a:r>
          </a:p>
        </p:txBody>
      </p:sp>
      <p:sp>
        <p:nvSpPr>
          <p:cNvPr id="8" name="Rectangle: Folded Corner 7">
            <a:extLst>
              <a:ext uri="{FF2B5EF4-FFF2-40B4-BE49-F238E27FC236}">
                <a16:creationId xmlns:a16="http://schemas.microsoft.com/office/drawing/2014/main" id="{A8DC724F-7885-5E52-458B-8C7EFDC01711}"/>
              </a:ext>
            </a:extLst>
          </p:cNvPr>
          <p:cNvSpPr/>
          <p:nvPr/>
        </p:nvSpPr>
        <p:spPr bwMode="gray">
          <a:xfrm>
            <a:off x="9560560" y="3649978"/>
            <a:ext cx="2204719" cy="1341482"/>
          </a:xfrm>
          <a:prstGeom prst="foldedCorner">
            <a:avLst/>
          </a:prstGeom>
          <a:solidFill>
            <a:srgbClr val="EB4600"/>
          </a:solidFill>
          <a:ln cap="rnd">
            <a:solidFill>
              <a:srgbClr val="EB4600"/>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b="1" dirty="0">
                <a:solidFill>
                  <a:schemeClr val="bg1"/>
                </a:solidFill>
              </a:rPr>
              <a:t>Take time off</a:t>
            </a:r>
            <a:endParaRPr lang="en-US" b="1" i="0" u="none" baseline="0" dirty="0">
              <a:solidFill>
                <a:schemeClr val="bg1"/>
              </a:solidFill>
            </a:endParaRPr>
          </a:p>
        </p:txBody>
      </p:sp>
    </p:spTree>
    <p:custDataLst>
      <p:tags r:id="rId1"/>
    </p:custDataLst>
    <p:extLst>
      <p:ext uri="{BB962C8B-B14F-4D97-AF65-F5344CB8AC3E}">
        <p14:creationId xmlns:p14="http://schemas.microsoft.com/office/powerpoint/2010/main" val="217025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6C50-9373-4641-88E4-E0F987B68F3E}"/>
              </a:ext>
            </a:extLst>
          </p:cNvPr>
          <p:cNvSpPr>
            <a:spLocks noGrp="1"/>
          </p:cNvSpPr>
          <p:nvPr>
            <p:ph type="title"/>
          </p:nvPr>
        </p:nvSpPr>
        <p:spPr bwMode="gray"/>
        <p:txBody>
          <a:bodyPr/>
          <a:lstStyle/>
          <a:p>
            <a:r>
              <a:rPr lang="en-US" dirty="0"/>
              <a:t>Reevaluate your priorities</a:t>
            </a:r>
          </a:p>
        </p:txBody>
      </p:sp>
      <p:pic>
        <p:nvPicPr>
          <p:cNvPr id="6" name="Picture 5">
            <a:extLst>
              <a:ext uri="{FF2B5EF4-FFF2-40B4-BE49-F238E27FC236}">
                <a16:creationId xmlns:a16="http://schemas.microsoft.com/office/drawing/2014/main" id="{B2586664-8657-F4F4-31CF-B561D517003E}"/>
              </a:ext>
            </a:extLst>
          </p:cNvPr>
          <p:cNvPicPr>
            <a:picLocks noChangeAspect="1"/>
          </p:cNvPicPr>
          <p:nvPr/>
        </p:nvPicPr>
        <p:blipFill>
          <a:blip r:embed="rId4">
            <a:extLst>
              <a:ext uri="{28A0092B-C50C-407E-A947-70E740481C1C}">
                <a14:useLocalDpi xmlns:a14="http://schemas.microsoft.com/office/drawing/2010/main" val="0"/>
              </a:ext>
            </a:extLst>
          </a:blip>
          <a:srcRect l="2" r="2"/>
          <a:stretch/>
        </p:blipFill>
        <p:spPr>
          <a:xfrm>
            <a:off x="5889639" y="-1"/>
            <a:ext cx="6302152" cy="6302361"/>
          </a:xfrm>
          <a:prstGeom prst="rect">
            <a:avLst/>
          </a:prstGeom>
        </p:spPr>
      </p:pic>
      <p:sp>
        <p:nvSpPr>
          <p:cNvPr id="7" name="TextBox 6">
            <a:extLst>
              <a:ext uri="{FF2B5EF4-FFF2-40B4-BE49-F238E27FC236}">
                <a16:creationId xmlns:a16="http://schemas.microsoft.com/office/drawing/2014/main" id="{6E60BB9E-7E7D-816B-9B1F-D9179998AABE}"/>
              </a:ext>
            </a:extLst>
          </p:cNvPr>
          <p:cNvSpPr txBox="1"/>
          <p:nvPr/>
        </p:nvSpPr>
        <p:spPr bwMode="gray">
          <a:xfrm>
            <a:off x="591426" y="1620692"/>
            <a:ext cx="2628901" cy="276999"/>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b="1" dirty="0">
                <a:solidFill>
                  <a:schemeClr val="accent6"/>
                </a:solidFill>
              </a:rPr>
              <a:t>Set boundaries</a:t>
            </a:r>
          </a:p>
        </p:txBody>
      </p:sp>
      <p:sp>
        <p:nvSpPr>
          <p:cNvPr id="9" name="TextBox 8">
            <a:extLst>
              <a:ext uri="{FF2B5EF4-FFF2-40B4-BE49-F238E27FC236}">
                <a16:creationId xmlns:a16="http://schemas.microsoft.com/office/drawing/2014/main" id="{E3E9DB98-724E-8369-8EA0-DDF67E564666}"/>
              </a:ext>
            </a:extLst>
          </p:cNvPr>
          <p:cNvSpPr txBox="1"/>
          <p:nvPr/>
        </p:nvSpPr>
        <p:spPr bwMode="gray">
          <a:xfrm>
            <a:off x="591415" y="2974840"/>
            <a:ext cx="3416169" cy="276999"/>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b="1" dirty="0">
                <a:solidFill>
                  <a:schemeClr val="accent6"/>
                </a:solidFill>
              </a:rPr>
              <a:t>Nourish your creative side</a:t>
            </a:r>
          </a:p>
        </p:txBody>
      </p:sp>
      <p:sp>
        <p:nvSpPr>
          <p:cNvPr id="10" name="TextBox 9">
            <a:extLst>
              <a:ext uri="{FF2B5EF4-FFF2-40B4-BE49-F238E27FC236}">
                <a16:creationId xmlns:a16="http://schemas.microsoft.com/office/drawing/2014/main" id="{8962210D-179B-DE92-F7CA-FB72BE2A8565}"/>
              </a:ext>
            </a:extLst>
          </p:cNvPr>
          <p:cNvSpPr txBox="1"/>
          <p:nvPr/>
        </p:nvSpPr>
        <p:spPr bwMode="gray">
          <a:xfrm>
            <a:off x="591409" y="3645896"/>
            <a:ext cx="3066854" cy="276999"/>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b="1" dirty="0">
                <a:solidFill>
                  <a:schemeClr val="accent6"/>
                </a:solidFill>
              </a:rPr>
              <a:t>Set aside relaxation time</a:t>
            </a:r>
          </a:p>
        </p:txBody>
      </p:sp>
      <p:sp>
        <p:nvSpPr>
          <p:cNvPr id="3" name="TextBox 2">
            <a:extLst>
              <a:ext uri="{FF2B5EF4-FFF2-40B4-BE49-F238E27FC236}">
                <a16:creationId xmlns:a16="http://schemas.microsoft.com/office/drawing/2014/main" id="{754647E3-C9AC-049C-754A-12F4EF9CFBEC}"/>
              </a:ext>
            </a:extLst>
          </p:cNvPr>
          <p:cNvSpPr txBox="1"/>
          <p:nvPr/>
        </p:nvSpPr>
        <p:spPr bwMode="gray">
          <a:xfrm>
            <a:off x="591404" y="2303785"/>
            <a:ext cx="3511871" cy="276999"/>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b="1" dirty="0">
                <a:solidFill>
                  <a:schemeClr val="accent6"/>
                </a:solidFill>
              </a:rPr>
              <a:t>Establish a daily routine</a:t>
            </a:r>
          </a:p>
        </p:txBody>
      </p:sp>
      <p:sp>
        <p:nvSpPr>
          <p:cNvPr id="4" name="TextBox 3">
            <a:extLst>
              <a:ext uri="{FF2B5EF4-FFF2-40B4-BE49-F238E27FC236}">
                <a16:creationId xmlns:a16="http://schemas.microsoft.com/office/drawing/2014/main" id="{BC494647-DE6C-DA1B-02D3-5C03B08571F9}"/>
              </a:ext>
            </a:extLst>
          </p:cNvPr>
          <p:cNvSpPr txBox="1"/>
          <p:nvPr/>
        </p:nvSpPr>
        <p:spPr bwMode="gray">
          <a:xfrm>
            <a:off x="579827" y="4316951"/>
            <a:ext cx="4220773" cy="276999"/>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b="1" dirty="0">
                <a:solidFill>
                  <a:schemeClr val="accent6"/>
                </a:solidFill>
              </a:rPr>
              <a:t>Take a daily break from technology</a:t>
            </a:r>
          </a:p>
        </p:txBody>
      </p:sp>
      <p:sp>
        <p:nvSpPr>
          <p:cNvPr id="5" name="TextBox 4">
            <a:extLst>
              <a:ext uri="{FF2B5EF4-FFF2-40B4-BE49-F238E27FC236}">
                <a16:creationId xmlns:a16="http://schemas.microsoft.com/office/drawing/2014/main" id="{B9D70778-34F4-6C38-31A3-A738D97FF339}"/>
              </a:ext>
            </a:extLst>
          </p:cNvPr>
          <p:cNvSpPr txBox="1"/>
          <p:nvPr/>
        </p:nvSpPr>
        <p:spPr bwMode="gray">
          <a:xfrm>
            <a:off x="591404" y="4988007"/>
            <a:ext cx="2743467" cy="276999"/>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b="1" dirty="0">
                <a:solidFill>
                  <a:schemeClr val="accent6"/>
                </a:solidFill>
              </a:rPr>
              <a:t>Get plenty of sleep</a:t>
            </a:r>
          </a:p>
        </p:txBody>
      </p:sp>
    </p:spTree>
    <p:custDataLst>
      <p:tags r:id="rId1"/>
    </p:custDataLst>
    <p:extLst>
      <p:ext uri="{BB962C8B-B14F-4D97-AF65-F5344CB8AC3E}">
        <p14:creationId xmlns:p14="http://schemas.microsoft.com/office/powerpoint/2010/main" val="162496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6C50-9373-4641-88E4-E0F987B68F3E}"/>
              </a:ext>
            </a:extLst>
          </p:cNvPr>
          <p:cNvSpPr>
            <a:spLocks noGrp="1"/>
          </p:cNvSpPr>
          <p:nvPr>
            <p:ph type="title"/>
          </p:nvPr>
        </p:nvSpPr>
        <p:spPr bwMode="gray"/>
        <p:txBody>
          <a:bodyPr/>
          <a:lstStyle/>
          <a:p>
            <a:r>
              <a:rPr lang="en-US" dirty="0"/>
              <a:t>Make exercise a priority</a:t>
            </a:r>
          </a:p>
        </p:txBody>
      </p:sp>
      <p:pic>
        <p:nvPicPr>
          <p:cNvPr id="4" name="Picture 3" descr="A cartoon of a child walking in a park&#10;&#10;Description automatically generated">
            <a:extLst>
              <a:ext uri="{FF2B5EF4-FFF2-40B4-BE49-F238E27FC236}">
                <a16:creationId xmlns:a16="http://schemas.microsoft.com/office/drawing/2014/main" id="{1BA88AFD-6B15-957D-01BD-4A4127468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80158"/>
            <a:ext cx="12192000" cy="2897683"/>
          </a:xfrm>
          <a:prstGeom prst="rect">
            <a:avLst/>
          </a:prstGeom>
        </p:spPr>
      </p:pic>
    </p:spTree>
    <p:custDataLst>
      <p:tags r:id="rId1"/>
    </p:custDataLst>
    <p:extLst>
      <p:ext uri="{BB962C8B-B14F-4D97-AF65-F5344CB8AC3E}">
        <p14:creationId xmlns:p14="http://schemas.microsoft.com/office/powerpoint/2010/main" val="867424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6C50-9373-4641-88E4-E0F987B68F3E}"/>
              </a:ext>
            </a:extLst>
          </p:cNvPr>
          <p:cNvSpPr>
            <a:spLocks noGrp="1"/>
          </p:cNvSpPr>
          <p:nvPr>
            <p:ph type="title"/>
          </p:nvPr>
        </p:nvSpPr>
        <p:spPr bwMode="gray"/>
        <p:txBody>
          <a:bodyPr/>
          <a:lstStyle/>
          <a:p>
            <a:r>
              <a:rPr lang="en-US" dirty="0"/>
              <a:t>Support your mood and energy with a healthy diet</a:t>
            </a:r>
          </a:p>
        </p:txBody>
      </p:sp>
      <p:grpSp>
        <p:nvGrpSpPr>
          <p:cNvPr id="8" name="Group 7">
            <a:extLst>
              <a:ext uri="{FF2B5EF4-FFF2-40B4-BE49-F238E27FC236}">
                <a16:creationId xmlns:a16="http://schemas.microsoft.com/office/drawing/2014/main" id="{84431E88-85D4-3585-C564-0C74200239BB}"/>
              </a:ext>
            </a:extLst>
          </p:cNvPr>
          <p:cNvGrpSpPr/>
          <p:nvPr/>
        </p:nvGrpSpPr>
        <p:grpSpPr>
          <a:xfrm>
            <a:off x="5726852" y="1743427"/>
            <a:ext cx="5826421" cy="3371146"/>
            <a:chOff x="1507252" y="1173145"/>
            <a:chExt cx="8943033" cy="4511709"/>
          </a:xfrm>
        </p:grpSpPr>
        <p:sp>
          <p:nvSpPr>
            <p:cNvPr id="5" name="Rectangle 4">
              <a:extLst>
                <a:ext uri="{FF2B5EF4-FFF2-40B4-BE49-F238E27FC236}">
                  <a16:creationId xmlns:a16="http://schemas.microsoft.com/office/drawing/2014/main" id="{2F75D26D-53B8-7B06-CC30-B1DD0FFA7CBB}"/>
                </a:ext>
              </a:extLst>
            </p:cNvPr>
            <p:cNvSpPr/>
            <p:nvPr/>
          </p:nvSpPr>
          <p:spPr bwMode="gray">
            <a:xfrm>
              <a:off x="1507252" y="1173145"/>
              <a:ext cx="8943033" cy="4511709"/>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7" name="Picture 6" descr="A person and person sitting on fruits&#10;&#10;Description automatically generated">
              <a:extLst>
                <a:ext uri="{FF2B5EF4-FFF2-40B4-BE49-F238E27FC236}">
                  <a16:creationId xmlns:a16="http://schemas.microsoft.com/office/drawing/2014/main" id="{93EC01DF-AEB9-C211-E023-E2DE741A6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1715" y="1438491"/>
              <a:ext cx="8517652" cy="3981017"/>
            </a:xfrm>
            <a:prstGeom prst="rect">
              <a:avLst/>
            </a:prstGeom>
          </p:spPr>
        </p:pic>
      </p:grpSp>
      <p:sp>
        <p:nvSpPr>
          <p:cNvPr id="4" name="TextBox 3">
            <a:extLst>
              <a:ext uri="{FF2B5EF4-FFF2-40B4-BE49-F238E27FC236}">
                <a16:creationId xmlns:a16="http://schemas.microsoft.com/office/drawing/2014/main" id="{CE9D8215-71D9-AADA-CF80-D6C79A8E5D0E}"/>
              </a:ext>
            </a:extLst>
          </p:cNvPr>
          <p:cNvSpPr txBox="1"/>
          <p:nvPr/>
        </p:nvSpPr>
        <p:spPr bwMode="gray">
          <a:xfrm>
            <a:off x="638727" y="1941693"/>
            <a:ext cx="4204971" cy="276999"/>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b="1" dirty="0">
                <a:solidFill>
                  <a:schemeClr val="accent6"/>
                </a:solidFill>
              </a:rPr>
              <a:t>Minimize sugar and refined carbs</a:t>
            </a:r>
          </a:p>
        </p:txBody>
      </p:sp>
      <p:sp>
        <p:nvSpPr>
          <p:cNvPr id="10" name="TextBox 9">
            <a:extLst>
              <a:ext uri="{FF2B5EF4-FFF2-40B4-BE49-F238E27FC236}">
                <a16:creationId xmlns:a16="http://schemas.microsoft.com/office/drawing/2014/main" id="{3F51A223-D054-C849-ACCA-5D53F93452A7}"/>
              </a:ext>
            </a:extLst>
          </p:cNvPr>
          <p:cNvSpPr txBox="1"/>
          <p:nvPr/>
        </p:nvSpPr>
        <p:spPr bwMode="gray">
          <a:xfrm>
            <a:off x="638728" y="2658302"/>
            <a:ext cx="4417367" cy="276999"/>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b="1" dirty="0">
                <a:solidFill>
                  <a:schemeClr val="accent6"/>
                </a:solidFill>
              </a:rPr>
              <a:t>Minimize foods that can impact mood</a:t>
            </a:r>
          </a:p>
        </p:txBody>
      </p:sp>
      <p:sp>
        <p:nvSpPr>
          <p:cNvPr id="13" name="TextBox 12">
            <a:extLst>
              <a:ext uri="{FF2B5EF4-FFF2-40B4-BE49-F238E27FC236}">
                <a16:creationId xmlns:a16="http://schemas.microsoft.com/office/drawing/2014/main" id="{6AE7B6FE-5B82-71E5-5515-FFEBF70E7C18}"/>
              </a:ext>
            </a:extLst>
          </p:cNvPr>
          <p:cNvSpPr txBox="1"/>
          <p:nvPr/>
        </p:nvSpPr>
        <p:spPr bwMode="gray">
          <a:xfrm>
            <a:off x="638728" y="3289823"/>
            <a:ext cx="3782956" cy="276999"/>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b="1" dirty="0">
                <a:solidFill>
                  <a:schemeClr val="accent6"/>
                </a:solidFill>
              </a:rPr>
              <a:t>Increase omega-3 fatty acids</a:t>
            </a:r>
          </a:p>
        </p:txBody>
      </p:sp>
      <p:sp>
        <p:nvSpPr>
          <p:cNvPr id="16" name="TextBox 15">
            <a:extLst>
              <a:ext uri="{FF2B5EF4-FFF2-40B4-BE49-F238E27FC236}">
                <a16:creationId xmlns:a16="http://schemas.microsoft.com/office/drawing/2014/main" id="{2F97296F-B89D-5004-D1FC-1817A4C97F87}"/>
              </a:ext>
            </a:extLst>
          </p:cNvPr>
          <p:cNvSpPr txBox="1"/>
          <p:nvPr/>
        </p:nvSpPr>
        <p:spPr bwMode="gray">
          <a:xfrm>
            <a:off x="638731" y="3966897"/>
            <a:ext cx="3066854" cy="276999"/>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b="1" dirty="0">
                <a:solidFill>
                  <a:schemeClr val="accent6"/>
                </a:solidFill>
              </a:rPr>
              <a:t>Avoid nicotine</a:t>
            </a:r>
          </a:p>
        </p:txBody>
      </p:sp>
      <p:sp>
        <p:nvSpPr>
          <p:cNvPr id="19" name="TextBox 18">
            <a:extLst>
              <a:ext uri="{FF2B5EF4-FFF2-40B4-BE49-F238E27FC236}">
                <a16:creationId xmlns:a16="http://schemas.microsoft.com/office/drawing/2014/main" id="{A1BFAC42-0F6D-84C9-CB68-4339AEB3BBB0}"/>
              </a:ext>
            </a:extLst>
          </p:cNvPr>
          <p:cNvSpPr txBox="1"/>
          <p:nvPr/>
        </p:nvSpPr>
        <p:spPr bwMode="gray">
          <a:xfrm>
            <a:off x="638727" y="4637953"/>
            <a:ext cx="3782955" cy="276999"/>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b="1" dirty="0">
                <a:solidFill>
                  <a:schemeClr val="accent6"/>
                </a:solidFill>
              </a:rPr>
              <a:t>Consume alcohol in moderation</a:t>
            </a:r>
          </a:p>
        </p:txBody>
      </p:sp>
    </p:spTree>
    <p:custDataLst>
      <p:tags r:id="rId1"/>
    </p:custDataLst>
    <p:extLst>
      <p:ext uri="{BB962C8B-B14F-4D97-AF65-F5344CB8AC3E}">
        <p14:creationId xmlns:p14="http://schemas.microsoft.com/office/powerpoint/2010/main" val="410802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 calcmode="lin" valueType="num">
                                      <p:cBhvr additive="base">
                                        <p:cTn id="31"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6C50-9373-4641-88E4-E0F987B68F3E}"/>
              </a:ext>
            </a:extLst>
          </p:cNvPr>
          <p:cNvSpPr>
            <a:spLocks noGrp="1"/>
          </p:cNvSpPr>
          <p:nvPr>
            <p:ph type="title"/>
          </p:nvPr>
        </p:nvSpPr>
        <p:spPr bwMode="gray"/>
        <p:txBody>
          <a:bodyPr/>
          <a:lstStyle/>
          <a:p>
            <a:r>
              <a:rPr lang="en-US" dirty="0"/>
              <a:t>Mindfulness</a:t>
            </a:r>
          </a:p>
        </p:txBody>
      </p:sp>
      <p:pic>
        <p:nvPicPr>
          <p:cNvPr id="4" name="Picture 3" descr="A person sitting cross legged with a computer&#10;&#10;Description automatically generated">
            <a:extLst>
              <a:ext uri="{FF2B5EF4-FFF2-40B4-BE49-F238E27FC236}">
                <a16:creationId xmlns:a16="http://schemas.microsoft.com/office/drawing/2014/main" id="{FCACAFEB-3D4F-1A88-CC6C-789DE526C7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1514358"/>
            <a:ext cx="5521570" cy="3680434"/>
          </a:xfrm>
          <a:prstGeom prst="rect">
            <a:avLst/>
          </a:prstGeom>
        </p:spPr>
      </p:pic>
      <p:sp>
        <p:nvSpPr>
          <p:cNvPr id="6" name="TextBox 5">
            <a:extLst>
              <a:ext uri="{FF2B5EF4-FFF2-40B4-BE49-F238E27FC236}">
                <a16:creationId xmlns:a16="http://schemas.microsoft.com/office/drawing/2014/main" id="{DD7FF2CA-C45F-9CFD-FB75-A718318137EA}"/>
              </a:ext>
            </a:extLst>
          </p:cNvPr>
          <p:cNvSpPr txBox="1"/>
          <p:nvPr/>
        </p:nvSpPr>
        <p:spPr bwMode="gray">
          <a:xfrm>
            <a:off x="6986000" y="1939803"/>
            <a:ext cx="3233765" cy="276999"/>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b="1" dirty="0">
                <a:solidFill>
                  <a:schemeClr val="accent6"/>
                </a:solidFill>
              </a:rPr>
              <a:t>Practice self-compassion</a:t>
            </a:r>
          </a:p>
        </p:txBody>
      </p:sp>
      <p:sp>
        <p:nvSpPr>
          <p:cNvPr id="9" name="TextBox 8">
            <a:extLst>
              <a:ext uri="{FF2B5EF4-FFF2-40B4-BE49-F238E27FC236}">
                <a16:creationId xmlns:a16="http://schemas.microsoft.com/office/drawing/2014/main" id="{9C17C13A-588D-2275-20BB-94A7F50D13D5}"/>
              </a:ext>
            </a:extLst>
          </p:cNvPr>
          <p:cNvSpPr txBox="1"/>
          <p:nvPr/>
        </p:nvSpPr>
        <p:spPr bwMode="gray">
          <a:xfrm>
            <a:off x="6986020" y="2616877"/>
            <a:ext cx="3857947" cy="276999"/>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b="1" dirty="0">
                <a:solidFill>
                  <a:schemeClr val="accent6"/>
                </a:solidFill>
              </a:rPr>
              <a:t>Pay attention to your needs</a:t>
            </a:r>
          </a:p>
        </p:txBody>
      </p:sp>
      <p:sp>
        <p:nvSpPr>
          <p:cNvPr id="12" name="TextBox 11">
            <a:extLst>
              <a:ext uri="{FF2B5EF4-FFF2-40B4-BE49-F238E27FC236}">
                <a16:creationId xmlns:a16="http://schemas.microsoft.com/office/drawing/2014/main" id="{28B79E9C-A0A6-2E68-733F-E25C6BFDF32C}"/>
              </a:ext>
            </a:extLst>
          </p:cNvPr>
          <p:cNvSpPr txBox="1"/>
          <p:nvPr/>
        </p:nvSpPr>
        <p:spPr bwMode="gray">
          <a:xfrm>
            <a:off x="6985999" y="3287933"/>
            <a:ext cx="4282635" cy="276999"/>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b="1" dirty="0">
                <a:solidFill>
                  <a:schemeClr val="accent6"/>
                </a:solidFill>
              </a:rPr>
              <a:t>Remember what makes you happy</a:t>
            </a:r>
          </a:p>
        </p:txBody>
      </p:sp>
      <p:sp>
        <p:nvSpPr>
          <p:cNvPr id="15" name="TextBox 14">
            <a:extLst>
              <a:ext uri="{FF2B5EF4-FFF2-40B4-BE49-F238E27FC236}">
                <a16:creationId xmlns:a16="http://schemas.microsoft.com/office/drawing/2014/main" id="{F498C3E1-2DFF-C81F-F911-39264D08AF4D}"/>
              </a:ext>
            </a:extLst>
          </p:cNvPr>
          <p:cNvSpPr txBox="1"/>
          <p:nvPr/>
        </p:nvSpPr>
        <p:spPr bwMode="gray">
          <a:xfrm>
            <a:off x="6986003" y="3965007"/>
            <a:ext cx="3435468" cy="276999"/>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b="1" dirty="0">
                <a:solidFill>
                  <a:schemeClr val="accent6"/>
                </a:solidFill>
              </a:rPr>
              <a:t>Care for your mental health</a:t>
            </a:r>
          </a:p>
        </p:txBody>
      </p:sp>
      <p:sp>
        <p:nvSpPr>
          <p:cNvPr id="18" name="TextBox 17">
            <a:extLst>
              <a:ext uri="{FF2B5EF4-FFF2-40B4-BE49-F238E27FC236}">
                <a16:creationId xmlns:a16="http://schemas.microsoft.com/office/drawing/2014/main" id="{03C26E0E-5508-2A3E-7E6F-37D41522D942}"/>
              </a:ext>
            </a:extLst>
          </p:cNvPr>
          <p:cNvSpPr txBox="1"/>
          <p:nvPr/>
        </p:nvSpPr>
        <p:spPr bwMode="gray">
          <a:xfrm>
            <a:off x="6986000" y="4636063"/>
            <a:ext cx="2628901" cy="276999"/>
          </a:xfrm>
          <a:prstGeom prst="rect">
            <a:avLst/>
          </a:prstGeom>
          <a:noFill/>
        </p:spPr>
        <p:txBody>
          <a:bodyPr vert="horz" wrap="square" lIns="0" tIns="0" rIns="0" bIns="0" rtlCol="0">
            <a:spAutoFit/>
          </a:bodyPr>
          <a:lstStyle/>
          <a:p>
            <a:pPr marL="285750" indent="-285750">
              <a:spcBef>
                <a:spcPts val="600"/>
              </a:spcBef>
              <a:buFont typeface="Arial" panose="020B0604020202020204" pitchFamily="34" charset="0"/>
              <a:buChar char="•"/>
            </a:pPr>
            <a:r>
              <a:rPr lang="en-US" b="1" dirty="0">
                <a:solidFill>
                  <a:schemeClr val="accent6"/>
                </a:solidFill>
              </a:rPr>
              <a:t>Practice mindfulness</a:t>
            </a:r>
          </a:p>
        </p:txBody>
      </p:sp>
    </p:spTree>
    <p:custDataLst>
      <p:tags r:id="rId1"/>
    </p:custDataLst>
    <p:extLst>
      <p:ext uri="{BB962C8B-B14F-4D97-AF65-F5344CB8AC3E}">
        <p14:creationId xmlns:p14="http://schemas.microsoft.com/office/powerpoint/2010/main" val="120241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5"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1C90-BA2E-4823-8412-0803D2A9F793}"/>
              </a:ext>
            </a:extLst>
          </p:cNvPr>
          <p:cNvSpPr>
            <a:spLocks noGrp="1"/>
          </p:cNvSpPr>
          <p:nvPr>
            <p:ph type="title"/>
          </p:nvPr>
        </p:nvSpPr>
        <p:spPr bwMode="gray"/>
        <p:txBody>
          <a:bodyPr/>
          <a:lstStyle/>
          <a:p>
            <a:r>
              <a:rPr lang="en-US" dirty="0"/>
              <a:t>Emotional Wellbeing Solutions (EWS)</a:t>
            </a:r>
          </a:p>
        </p:txBody>
      </p:sp>
      <p:pic>
        <p:nvPicPr>
          <p:cNvPr id="5" name="Picture 4">
            <a:extLst>
              <a:ext uri="{FF2B5EF4-FFF2-40B4-BE49-F238E27FC236}">
                <a16:creationId xmlns:a16="http://schemas.microsoft.com/office/drawing/2014/main" id="{6900C399-DBF4-46B1-B01C-9E7488924E8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9351793" y="1484841"/>
            <a:ext cx="609601" cy="609601"/>
          </a:xfrm>
          <a:prstGeom prst="rect">
            <a:avLst/>
          </a:prstGeom>
        </p:spPr>
      </p:pic>
      <p:pic>
        <p:nvPicPr>
          <p:cNvPr id="6" name="Picture 5">
            <a:extLst>
              <a:ext uri="{FF2B5EF4-FFF2-40B4-BE49-F238E27FC236}">
                <a16:creationId xmlns:a16="http://schemas.microsoft.com/office/drawing/2014/main" id="{9F9B20AA-4283-4628-947A-2654591C849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8344227" y="3847502"/>
            <a:ext cx="609601" cy="609601"/>
          </a:xfrm>
          <a:prstGeom prst="rect">
            <a:avLst/>
          </a:prstGeom>
        </p:spPr>
      </p:pic>
      <p:pic>
        <p:nvPicPr>
          <p:cNvPr id="8" name="Picture 7">
            <a:extLst>
              <a:ext uri="{FF2B5EF4-FFF2-40B4-BE49-F238E27FC236}">
                <a16:creationId xmlns:a16="http://schemas.microsoft.com/office/drawing/2014/main" id="{C5D0504F-80CC-4295-8F8C-50E51EBAA60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2733540" y="3847502"/>
            <a:ext cx="609601" cy="609601"/>
          </a:xfrm>
          <a:prstGeom prst="rect">
            <a:avLst/>
          </a:prstGeom>
        </p:spPr>
      </p:pic>
      <p:pic>
        <p:nvPicPr>
          <p:cNvPr id="9" name="Picture 8">
            <a:extLst>
              <a:ext uri="{FF2B5EF4-FFF2-40B4-BE49-F238E27FC236}">
                <a16:creationId xmlns:a16="http://schemas.microsoft.com/office/drawing/2014/main" id="{0988102F-2736-43F0-9D8D-B4481A1DC5B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1833182" y="1484841"/>
            <a:ext cx="609601" cy="609601"/>
          </a:xfrm>
          <a:prstGeom prst="rect">
            <a:avLst/>
          </a:prstGeom>
        </p:spPr>
      </p:pic>
      <p:sp>
        <p:nvSpPr>
          <p:cNvPr id="19" name="TextBox 18">
            <a:extLst>
              <a:ext uri="{FF2B5EF4-FFF2-40B4-BE49-F238E27FC236}">
                <a16:creationId xmlns:a16="http://schemas.microsoft.com/office/drawing/2014/main" id="{CF3708C7-CF02-4C44-830F-914173689E5F}"/>
              </a:ext>
            </a:extLst>
          </p:cNvPr>
          <p:cNvSpPr txBox="1"/>
          <p:nvPr/>
        </p:nvSpPr>
        <p:spPr bwMode="gray">
          <a:xfrm>
            <a:off x="6896814" y="4466532"/>
            <a:ext cx="3504428" cy="200055"/>
          </a:xfrm>
          <a:prstGeom prst="rect">
            <a:avLst/>
          </a:prstGeom>
          <a:noFill/>
        </p:spPr>
        <p:txBody>
          <a:bodyPr vert="horz" wrap="square" lIns="0" tIns="0" rIns="0" bIns="0" rtlCol="0">
            <a:spAutoFit/>
          </a:bodyPr>
          <a:lstStyle/>
          <a:p>
            <a:pPr algn="ctr">
              <a:spcBef>
                <a:spcPts val="600"/>
              </a:spcBef>
            </a:pPr>
            <a:r>
              <a:rPr lang="en-US" sz="1300" b="1" dirty="0"/>
              <a:t>Staffed by experienced professionals.</a:t>
            </a:r>
          </a:p>
        </p:txBody>
      </p:sp>
      <p:sp>
        <p:nvSpPr>
          <p:cNvPr id="21" name="TextBox 20">
            <a:extLst>
              <a:ext uri="{FF2B5EF4-FFF2-40B4-BE49-F238E27FC236}">
                <a16:creationId xmlns:a16="http://schemas.microsoft.com/office/drawing/2014/main" id="{C12676B4-6EC6-4848-9224-73727D30D456}"/>
              </a:ext>
            </a:extLst>
          </p:cNvPr>
          <p:cNvSpPr txBox="1"/>
          <p:nvPr/>
        </p:nvSpPr>
        <p:spPr bwMode="gray">
          <a:xfrm>
            <a:off x="1534578" y="4493686"/>
            <a:ext cx="3007525" cy="400110"/>
          </a:xfrm>
          <a:prstGeom prst="rect">
            <a:avLst/>
          </a:prstGeom>
          <a:noFill/>
        </p:spPr>
        <p:txBody>
          <a:bodyPr vert="horz" wrap="square" lIns="0" tIns="0" rIns="0" bIns="0" rtlCol="0">
            <a:spAutoFit/>
          </a:bodyPr>
          <a:lstStyle/>
          <a:p>
            <a:pPr algn="ctr">
              <a:spcBef>
                <a:spcPts val="600"/>
              </a:spcBef>
            </a:pPr>
            <a:r>
              <a:rPr lang="en-US" sz="1300" b="1" dirty="0"/>
              <a:t>A service that can provide support for personal or work-related issues.​</a:t>
            </a:r>
          </a:p>
        </p:txBody>
      </p:sp>
      <p:sp>
        <p:nvSpPr>
          <p:cNvPr id="7" name="TextBox 6">
            <a:extLst>
              <a:ext uri="{FF2B5EF4-FFF2-40B4-BE49-F238E27FC236}">
                <a16:creationId xmlns:a16="http://schemas.microsoft.com/office/drawing/2014/main" id="{B0F1F381-C801-2A78-7824-01F2D8E3E2F8}"/>
              </a:ext>
            </a:extLst>
          </p:cNvPr>
          <p:cNvSpPr txBox="1"/>
          <p:nvPr/>
        </p:nvSpPr>
        <p:spPr bwMode="gray">
          <a:xfrm>
            <a:off x="634221" y="5203792"/>
            <a:ext cx="10774586" cy="900246"/>
          </a:xfrm>
          <a:prstGeom prst="rect">
            <a:avLst/>
          </a:prstGeom>
          <a:noFill/>
        </p:spPr>
        <p:txBody>
          <a:bodyPr wrap="square">
            <a:spAutoFit/>
          </a:bodyPr>
          <a:lstStyle/>
          <a:p>
            <a:pPr defTabSz="914354"/>
            <a:r>
              <a:rPr lang="en-GB" sz="1050" i="1" spc="-1" dirty="0">
                <a:solidFill>
                  <a:srgbClr val="55565A"/>
                </a:solidFill>
                <a:latin typeface="Arial"/>
              </a:rPr>
              <a:t>“</a:t>
            </a:r>
            <a:r>
              <a:rPr lang="en-GB" sz="1050" b="1" i="1" spc="-1" dirty="0">
                <a:solidFill>
                  <a:srgbClr val="55565A"/>
                </a:solidFill>
                <a:latin typeface="Arial"/>
              </a:rPr>
              <a:t>This program should not be used for emergency or urgent care needs. In an emergency, call the phone number of the local emergency services, or go to the nearest accident and emergency department. This program is not a substitute for a doctor’s or professional’s care.</a:t>
            </a:r>
            <a:r>
              <a:rPr lang="en-GB" sz="1050" i="1" spc="-1" dirty="0">
                <a:solidFill>
                  <a:srgbClr val="55565A"/>
                </a:solidFill>
                <a:latin typeface="Arial"/>
              </a:rPr>
              <a:t> Due to the potential for a conflict of interest, legal consultation will not be provided on issues that may involve legal action against Optum or its affiliates, or any entity via which the caller is receiving these services directly (e.g. employer). This program and its components may not be available in all locations or for all group sizes and is subject to change. Coverage exclusions and limitations may apply. </a:t>
            </a:r>
            <a:r>
              <a:rPr lang="en-US" sz="1050" i="1" dirty="0"/>
              <a:t>The Optum EWS information in this training is only applicable to the eligible members in attendance.</a:t>
            </a:r>
            <a:r>
              <a:rPr lang="en-GB" sz="1050" i="1" spc="-1" dirty="0">
                <a:solidFill>
                  <a:srgbClr val="55565A"/>
                </a:solidFill>
                <a:latin typeface="Arial"/>
              </a:rPr>
              <a:t>”</a:t>
            </a:r>
          </a:p>
        </p:txBody>
      </p:sp>
      <p:pic>
        <p:nvPicPr>
          <p:cNvPr id="10" name="Picture 9" descr="A group of people standing together&#10;&#10;Description automatically generated">
            <a:extLst>
              <a:ext uri="{FF2B5EF4-FFF2-40B4-BE49-F238E27FC236}">
                <a16:creationId xmlns:a16="http://schemas.microsoft.com/office/drawing/2014/main" id="{1F57DE40-FFE1-6288-6CE7-141A537FCDBE}"/>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rcRect l="3324" t="8102" r="3343" b="8102"/>
          <a:stretch/>
        </p:blipFill>
        <p:spPr>
          <a:xfrm>
            <a:off x="3477366" y="1331405"/>
            <a:ext cx="4732635" cy="2832681"/>
          </a:xfrm>
          <a:prstGeom prst="rect">
            <a:avLst/>
          </a:prstGeom>
        </p:spPr>
      </p:pic>
      <p:sp>
        <p:nvSpPr>
          <p:cNvPr id="4" name="TextBox 3">
            <a:extLst>
              <a:ext uri="{FF2B5EF4-FFF2-40B4-BE49-F238E27FC236}">
                <a16:creationId xmlns:a16="http://schemas.microsoft.com/office/drawing/2014/main" id="{2400A387-9D62-450C-BD51-F0D5EC742DF6}"/>
              </a:ext>
            </a:extLst>
          </p:cNvPr>
          <p:cNvSpPr txBox="1"/>
          <p:nvPr/>
        </p:nvSpPr>
        <p:spPr bwMode="gray">
          <a:xfrm>
            <a:off x="634220" y="2103863"/>
            <a:ext cx="3007525" cy="600164"/>
          </a:xfrm>
          <a:prstGeom prst="rect">
            <a:avLst/>
          </a:prstGeom>
          <a:noFill/>
        </p:spPr>
        <p:txBody>
          <a:bodyPr vert="horz" wrap="square" lIns="0" tIns="0" rIns="0" bIns="0" rtlCol="0">
            <a:spAutoFit/>
          </a:bodyPr>
          <a:lstStyle/>
          <a:p>
            <a:pPr algn="ctr">
              <a:spcBef>
                <a:spcPts val="600"/>
              </a:spcBef>
            </a:pPr>
            <a:r>
              <a:rPr lang="en-US" sz="1300" b="1" dirty="0"/>
              <a:t>Free counselling and support for all employees and eligible family members.</a:t>
            </a:r>
          </a:p>
        </p:txBody>
      </p:sp>
      <p:sp>
        <p:nvSpPr>
          <p:cNvPr id="16" name="TextBox 15">
            <a:extLst>
              <a:ext uri="{FF2B5EF4-FFF2-40B4-BE49-F238E27FC236}">
                <a16:creationId xmlns:a16="http://schemas.microsoft.com/office/drawing/2014/main" id="{858FC3CD-F10B-4430-AFF6-AF5C545AB1B1}"/>
              </a:ext>
            </a:extLst>
          </p:cNvPr>
          <p:cNvSpPr txBox="1"/>
          <p:nvPr/>
        </p:nvSpPr>
        <p:spPr bwMode="gray">
          <a:xfrm>
            <a:off x="7904379" y="2149135"/>
            <a:ext cx="3504428" cy="400110"/>
          </a:xfrm>
          <a:prstGeom prst="rect">
            <a:avLst/>
          </a:prstGeom>
          <a:noFill/>
        </p:spPr>
        <p:txBody>
          <a:bodyPr vert="horz" wrap="square" lIns="0" tIns="0" rIns="0" bIns="0" rtlCol="0">
            <a:spAutoFit/>
          </a:bodyPr>
          <a:lstStyle/>
          <a:p>
            <a:pPr algn="ctr">
              <a:spcBef>
                <a:spcPts val="600"/>
              </a:spcBef>
            </a:pPr>
            <a:r>
              <a:rPr lang="en-US" sz="1300" b="1" dirty="0"/>
              <a:t>Easily accessible, voluntary and confidential in accordance with the law.</a:t>
            </a:r>
          </a:p>
        </p:txBody>
      </p:sp>
      <p:sp>
        <p:nvSpPr>
          <p:cNvPr id="11" name="Title 1">
            <a:extLst>
              <a:ext uri="{FF2B5EF4-FFF2-40B4-BE49-F238E27FC236}">
                <a16:creationId xmlns:a16="http://schemas.microsoft.com/office/drawing/2014/main" id="{CF417B1B-4FD1-8A5B-A3D7-207E18F5763D}"/>
              </a:ext>
            </a:extLst>
          </p:cNvPr>
          <p:cNvSpPr txBox="1">
            <a:spLocks/>
          </p:cNvSpPr>
          <p:nvPr/>
        </p:nvSpPr>
        <p:spPr bwMode="gray">
          <a:xfrm>
            <a:off x="457199" y="999332"/>
            <a:ext cx="9601200" cy="2492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r>
              <a:rPr lang="en-US" sz="1800" dirty="0"/>
              <a:t>More than your traditional employee assistance program (EAP)</a:t>
            </a:r>
          </a:p>
        </p:txBody>
      </p:sp>
    </p:spTree>
    <p:custDataLst>
      <p:tags r:id="rId1"/>
    </p:custDataLst>
    <p:extLst>
      <p:ext uri="{BB962C8B-B14F-4D97-AF65-F5344CB8AC3E}">
        <p14:creationId xmlns:p14="http://schemas.microsoft.com/office/powerpoint/2010/main" val="416873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7DA9-08F0-4479-A79E-794F2317E64C}"/>
              </a:ext>
            </a:extLst>
          </p:cNvPr>
          <p:cNvSpPr>
            <a:spLocks noGrp="1"/>
          </p:cNvSpPr>
          <p:nvPr>
            <p:ph type="title"/>
          </p:nvPr>
        </p:nvSpPr>
        <p:spPr bwMode="gray">
          <a:xfrm>
            <a:off x="457199" y="473028"/>
            <a:ext cx="3966517" cy="304699"/>
          </a:xfrm>
        </p:spPr>
        <p:txBody>
          <a:bodyPr/>
          <a:lstStyle/>
          <a:p>
            <a:r>
              <a:rPr lang="en-US" dirty="0"/>
              <a:t>About professional support</a:t>
            </a:r>
          </a:p>
        </p:txBody>
      </p:sp>
      <p:sp>
        <p:nvSpPr>
          <p:cNvPr id="26" name="TextBox 25">
            <a:extLst>
              <a:ext uri="{FF2B5EF4-FFF2-40B4-BE49-F238E27FC236}">
                <a16:creationId xmlns:a16="http://schemas.microsoft.com/office/drawing/2014/main" id="{C15DC676-1282-4028-B685-06DC56BE496D}"/>
              </a:ext>
            </a:extLst>
          </p:cNvPr>
          <p:cNvSpPr txBox="1"/>
          <p:nvPr/>
        </p:nvSpPr>
        <p:spPr bwMode="gray">
          <a:xfrm>
            <a:off x="2667194" y="5432627"/>
            <a:ext cx="8624988" cy="215444"/>
          </a:xfrm>
          <a:prstGeom prst="rect">
            <a:avLst/>
          </a:prstGeom>
          <a:noFill/>
        </p:spPr>
        <p:txBody>
          <a:bodyPr vert="horz" wrap="square" lIns="0" tIns="0" rIns="0" bIns="0" rtlCol="0">
            <a:spAutoFit/>
          </a:bodyPr>
          <a:lstStyle/>
          <a:p>
            <a:pPr>
              <a:spcBef>
                <a:spcPts val="600"/>
              </a:spcBef>
            </a:pPr>
            <a:r>
              <a:rPr lang="en-US" sz="1400" b="1" dirty="0">
                <a:solidFill>
                  <a:schemeClr val="accent6"/>
                </a:solidFill>
              </a:rPr>
              <a:t>Keep in mind some of these conditions warrant more urgent professional help. </a:t>
            </a:r>
          </a:p>
        </p:txBody>
      </p:sp>
      <p:sp>
        <p:nvSpPr>
          <p:cNvPr id="33" name="TextBox 32">
            <a:extLst>
              <a:ext uri="{FF2B5EF4-FFF2-40B4-BE49-F238E27FC236}">
                <a16:creationId xmlns:a16="http://schemas.microsoft.com/office/drawing/2014/main" id="{557BABC2-DC6A-4FEB-89AF-8D1C4046EB4D}"/>
              </a:ext>
            </a:extLst>
          </p:cNvPr>
          <p:cNvSpPr txBox="1"/>
          <p:nvPr/>
        </p:nvSpPr>
        <p:spPr bwMode="gray">
          <a:xfrm>
            <a:off x="880964" y="1442814"/>
            <a:ext cx="2487443" cy="276999"/>
          </a:xfrm>
          <a:prstGeom prst="rect">
            <a:avLst/>
          </a:prstGeom>
          <a:noFill/>
        </p:spPr>
        <p:txBody>
          <a:bodyPr vert="horz" wrap="square" lIns="0" tIns="0" rIns="0" bIns="0" rtlCol="0" anchor="ctr" anchorCtr="0">
            <a:spAutoFit/>
          </a:bodyPr>
          <a:lstStyle/>
          <a:p>
            <a:pPr marL="285750" indent="-285750">
              <a:buFont typeface="Arial" panose="020B0604020202020204" pitchFamily="34" charset="0"/>
              <a:buChar char="•"/>
            </a:pPr>
            <a:r>
              <a:rPr lang="en-US" dirty="0"/>
              <a:t>Sleep problems</a:t>
            </a:r>
          </a:p>
        </p:txBody>
      </p:sp>
      <p:sp>
        <p:nvSpPr>
          <p:cNvPr id="34" name="TextBox 33">
            <a:extLst>
              <a:ext uri="{FF2B5EF4-FFF2-40B4-BE49-F238E27FC236}">
                <a16:creationId xmlns:a16="http://schemas.microsoft.com/office/drawing/2014/main" id="{F0827C1D-E273-4106-907E-FA19FDCC589B}"/>
              </a:ext>
            </a:extLst>
          </p:cNvPr>
          <p:cNvSpPr txBox="1"/>
          <p:nvPr/>
        </p:nvSpPr>
        <p:spPr bwMode="gray">
          <a:xfrm>
            <a:off x="880964" y="2123649"/>
            <a:ext cx="3122051" cy="276999"/>
          </a:xfrm>
          <a:prstGeom prst="rect">
            <a:avLst/>
          </a:prstGeom>
          <a:noFill/>
        </p:spPr>
        <p:txBody>
          <a:bodyPr vert="horz" wrap="square" lIns="0" tIns="0" rIns="0" bIns="0" rtlCol="0" anchor="ctr" anchorCtr="0">
            <a:spAutoFit/>
          </a:bodyPr>
          <a:lstStyle/>
          <a:p>
            <a:pPr marL="285750" indent="-285750">
              <a:buFont typeface="Arial" panose="020B0604020202020204" pitchFamily="34" charset="0"/>
              <a:buChar char="•"/>
            </a:pPr>
            <a:r>
              <a:rPr lang="en-US" dirty="0"/>
              <a:t>Performance issues at work</a:t>
            </a:r>
          </a:p>
        </p:txBody>
      </p:sp>
      <p:sp>
        <p:nvSpPr>
          <p:cNvPr id="35" name="TextBox 34">
            <a:extLst>
              <a:ext uri="{FF2B5EF4-FFF2-40B4-BE49-F238E27FC236}">
                <a16:creationId xmlns:a16="http://schemas.microsoft.com/office/drawing/2014/main" id="{8303C47A-5DCC-4161-8839-442FB8D09D73}"/>
              </a:ext>
            </a:extLst>
          </p:cNvPr>
          <p:cNvSpPr txBox="1"/>
          <p:nvPr/>
        </p:nvSpPr>
        <p:spPr bwMode="gray">
          <a:xfrm>
            <a:off x="880964" y="2842381"/>
            <a:ext cx="3966517" cy="553998"/>
          </a:xfrm>
          <a:prstGeom prst="rect">
            <a:avLst/>
          </a:prstGeom>
          <a:noFill/>
        </p:spPr>
        <p:txBody>
          <a:bodyPr vert="horz" wrap="square" lIns="0" tIns="0" rIns="0" bIns="0" rtlCol="0" anchor="ctr" anchorCtr="0">
            <a:spAutoFit/>
          </a:bodyPr>
          <a:lstStyle/>
          <a:p>
            <a:pPr marL="285750" indent="-285750">
              <a:buFont typeface="Arial" panose="020B0604020202020204" pitchFamily="34" charset="0"/>
              <a:buChar char="•"/>
            </a:pPr>
            <a:r>
              <a:rPr lang="en-US" dirty="0"/>
              <a:t>Relationship difficulties with family or friends</a:t>
            </a:r>
          </a:p>
        </p:txBody>
      </p:sp>
      <p:sp>
        <p:nvSpPr>
          <p:cNvPr id="36" name="TextBox 35">
            <a:extLst>
              <a:ext uri="{FF2B5EF4-FFF2-40B4-BE49-F238E27FC236}">
                <a16:creationId xmlns:a16="http://schemas.microsoft.com/office/drawing/2014/main" id="{4B96B4E2-889E-498E-9C86-88F447A40EC9}"/>
              </a:ext>
            </a:extLst>
          </p:cNvPr>
          <p:cNvSpPr txBox="1"/>
          <p:nvPr/>
        </p:nvSpPr>
        <p:spPr bwMode="gray">
          <a:xfrm>
            <a:off x="880964" y="3768032"/>
            <a:ext cx="3829140" cy="553998"/>
          </a:xfrm>
          <a:prstGeom prst="rect">
            <a:avLst/>
          </a:prstGeom>
          <a:noFill/>
        </p:spPr>
        <p:txBody>
          <a:bodyPr vert="horz" wrap="square" lIns="0" tIns="0" rIns="0" bIns="0" rtlCol="0" anchor="ctr" anchorCtr="0">
            <a:spAutoFit/>
          </a:bodyPr>
          <a:lstStyle/>
          <a:p>
            <a:pPr marL="285750" indent="-285750">
              <a:buFont typeface="Arial" panose="020B0604020202020204" pitchFamily="34" charset="0"/>
              <a:buChar char="•"/>
            </a:pPr>
            <a:r>
              <a:rPr lang="en-US" dirty="0"/>
              <a:t>Loss of interest in hobbies you normally enjoy</a:t>
            </a:r>
          </a:p>
        </p:txBody>
      </p:sp>
      <p:sp>
        <p:nvSpPr>
          <p:cNvPr id="39" name="TextBox 38">
            <a:extLst>
              <a:ext uri="{FF2B5EF4-FFF2-40B4-BE49-F238E27FC236}">
                <a16:creationId xmlns:a16="http://schemas.microsoft.com/office/drawing/2014/main" id="{DF8B5412-0947-4802-B722-EBBA6E24EEBF}"/>
              </a:ext>
            </a:extLst>
          </p:cNvPr>
          <p:cNvSpPr txBox="1"/>
          <p:nvPr/>
        </p:nvSpPr>
        <p:spPr bwMode="gray">
          <a:xfrm>
            <a:off x="5498188" y="1442813"/>
            <a:ext cx="5383704" cy="276999"/>
          </a:xfrm>
          <a:prstGeom prst="rect">
            <a:avLst/>
          </a:prstGeom>
          <a:noFill/>
        </p:spPr>
        <p:txBody>
          <a:bodyPr vert="horz" wrap="square" lIns="0" tIns="0" rIns="0" bIns="0" rtlCol="0" anchor="ctr" anchorCtr="0">
            <a:spAutoFit/>
          </a:bodyPr>
          <a:lstStyle/>
          <a:p>
            <a:pPr marL="285750" indent="-285750">
              <a:buFont typeface="Arial" panose="020B0604020202020204" pitchFamily="34" charset="0"/>
              <a:buChar char="•"/>
            </a:pPr>
            <a:r>
              <a:rPr lang="en-US" dirty="0"/>
              <a:t>Excessive anxiety or worrying more than normal </a:t>
            </a:r>
          </a:p>
        </p:txBody>
      </p:sp>
      <p:sp>
        <p:nvSpPr>
          <p:cNvPr id="40" name="TextBox 39">
            <a:extLst>
              <a:ext uri="{FF2B5EF4-FFF2-40B4-BE49-F238E27FC236}">
                <a16:creationId xmlns:a16="http://schemas.microsoft.com/office/drawing/2014/main" id="{3477739C-2D9D-4AF8-AE50-EE6378A4025A}"/>
              </a:ext>
            </a:extLst>
          </p:cNvPr>
          <p:cNvSpPr txBox="1"/>
          <p:nvPr/>
        </p:nvSpPr>
        <p:spPr bwMode="gray">
          <a:xfrm>
            <a:off x="5498188" y="2125619"/>
            <a:ext cx="5793994" cy="276999"/>
          </a:xfrm>
          <a:prstGeom prst="rect">
            <a:avLst/>
          </a:prstGeom>
          <a:noFill/>
        </p:spPr>
        <p:txBody>
          <a:bodyPr vert="horz" wrap="square" lIns="0" tIns="0" rIns="0" bIns="0" rtlCol="0" anchor="ctr" anchorCtr="0">
            <a:spAutoFit/>
          </a:bodyPr>
          <a:lstStyle/>
          <a:p>
            <a:pPr marL="285750" indent="-285750">
              <a:buFont typeface="Arial" panose="020B0604020202020204" pitchFamily="34" charset="0"/>
              <a:buChar char="•"/>
            </a:pPr>
            <a:r>
              <a:rPr lang="en-US" dirty="0"/>
              <a:t>Feeling overwhelmed or sad for more than two weeks </a:t>
            </a:r>
          </a:p>
        </p:txBody>
      </p:sp>
      <p:sp>
        <p:nvSpPr>
          <p:cNvPr id="42" name="TextBox 41">
            <a:extLst>
              <a:ext uri="{FF2B5EF4-FFF2-40B4-BE49-F238E27FC236}">
                <a16:creationId xmlns:a16="http://schemas.microsoft.com/office/drawing/2014/main" id="{7685DE13-6AF1-473B-8CD3-F26B109632BE}"/>
              </a:ext>
            </a:extLst>
          </p:cNvPr>
          <p:cNvSpPr txBox="1"/>
          <p:nvPr/>
        </p:nvSpPr>
        <p:spPr bwMode="gray">
          <a:xfrm>
            <a:off x="5498188" y="2799998"/>
            <a:ext cx="5793994" cy="553998"/>
          </a:xfrm>
          <a:prstGeom prst="rect">
            <a:avLst/>
          </a:prstGeom>
          <a:noFill/>
        </p:spPr>
        <p:txBody>
          <a:bodyPr vert="horz" wrap="square" lIns="0" tIns="0" rIns="0" bIns="0" rtlCol="0" anchor="ctr" anchorCtr="0">
            <a:spAutoFit/>
          </a:bodyPr>
          <a:lstStyle/>
          <a:p>
            <a:pPr marL="285750" indent="-285750">
              <a:buFont typeface="Arial" panose="020B0604020202020204" pitchFamily="34" charset="0"/>
              <a:buChar char="•"/>
            </a:pPr>
            <a:r>
              <a:rPr lang="en-US" dirty="0"/>
              <a:t>A noticeable change in appetite, eating too little or too much </a:t>
            </a:r>
          </a:p>
        </p:txBody>
      </p:sp>
      <p:sp>
        <p:nvSpPr>
          <p:cNvPr id="44" name="TextBox 43">
            <a:extLst>
              <a:ext uri="{FF2B5EF4-FFF2-40B4-BE49-F238E27FC236}">
                <a16:creationId xmlns:a16="http://schemas.microsoft.com/office/drawing/2014/main" id="{0CDA2FE0-36D0-443B-8E7F-BB6BFCCD71B7}"/>
              </a:ext>
            </a:extLst>
          </p:cNvPr>
          <p:cNvSpPr txBox="1"/>
          <p:nvPr/>
        </p:nvSpPr>
        <p:spPr bwMode="gray">
          <a:xfrm>
            <a:off x="5498188" y="3655009"/>
            <a:ext cx="6461472" cy="830997"/>
          </a:xfrm>
          <a:prstGeom prst="rect">
            <a:avLst/>
          </a:prstGeom>
          <a:noFill/>
        </p:spPr>
        <p:txBody>
          <a:bodyPr vert="horz" wrap="square" lIns="0" tIns="0" rIns="0" bIns="0" rtlCol="0" anchor="ctr" anchorCtr="0">
            <a:spAutoFit/>
          </a:bodyPr>
          <a:lstStyle/>
          <a:p>
            <a:pPr marL="285750" indent="-285750">
              <a:buFont typeface="Arial" panose="020B0604020202020204" pitchFamily="34" charset="0"/>
              <a:buChar char="•"/>
            </a:pPr>
            <a:r>
              <a:rPr lang="en-US" dirty="0"/>
              <a:t>Behavior and coping methods have become harmful to yourself or others, whether that is through aggressive behavior or unhealthy habits, such as alcohol or drug misuse</a:t>
            </a:r>
          </a:p>
        </p:txBody>
      </p:sp>
      <p:pic>
        <p:nvPicPr>
          <p:cNvPr id="3" name="Picture 2" descr="A picture containing text, sign, outdoor&#10;&#10;Description automatically generated">
            <a:extLst>
              <a:ext uri="{FF2B5EF4-FFF2-40B4-BE49-F238E27FC236}">
                <a16:creationId xmlns:a16="http://schemas.microsoft.com/office/drawing/2014/main" id="{F523DD70-1CA7-50A3-6518-8F94A2AE7C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195420" y="5236010"/>
            <a:ext cx="471774" cy="471774"/>
          </a:xfrm>
          <a:prstGeom prst="rect">
            <a:avLst/>
          </a:prstGeom>
        </p:spPr>
      </p:pic>
      <p:sp>
        <p:nvSpPr>
          <p:cNvPr id="7" name="TextBox 6">
            <a:extLst>
              <a:ext uri="{FF2B5EF4-FFF2-40B4-BE49-F238E27FC236}">
                <a16:creationId xmlns:a16="http://schemas.microsoft.com/office/drawing/2014/main" id="{A40A3D36-7B18-38EA-BEAC-43142CF2D523}"/>
              </a:ext>
            </a:extLst>
          </p:cNvPr>
          <p:cNvSpPr txBox="1"/>
          <p:nvPr/>
        </p:nvSpPr>
        <p:spPr bwMode="gray">
          <a:xfrm>
            <a:off x="370820" y="876864"/>
            <a:ext cx="9623832" cy="369332"/>
          </a:xfrm>
          <a:prstGeom prst="rect">
            <a:avLst/>
          </a:prstGeom>
          <a:noFill/>
        </p:spPr>
        <p:txBody>
          <a:bodyPr wrap="square">
            <a:spAutoFit/>
          </a:bodyPr>
          <a:lstStyle/>
          <a:p>
            <a:r>
              <a:rPr lang="en-US" altLang="en-US" dirty="0">
                <a:solidFill>
                  <a:srgbClr val="535A5D"/>
                </a:solidFill>
                <a:latin typeface="Arial" charset="0"/>
                <a:ea typeface="ＭＳ Ｐゴシック" pitchFamily="34" charset="-128"/>
              </a:rPr>
              <a:t>C</a:t>
            </a:r>
            <a:r>
              <a:rPr lang="en-US" altLang="en-US" sz="1800" dirty="0">
                <a:solidFill>
                  <a:srgbClr val="535A5D"/>
                </a:solidFill>
                <a:latin typeface="Arial" charset="0"/>
                <a:ea typeface="ＭＳ Ｐゴシック" pitchFamily="34" charset="-128"/>
              </a:rPr>
              <a:t>onsider seeking professional support if you experience any of the following:</a:t>
            </a:r>
            <a:endParaRPr lang="en-US" dirty="0"/>
          </a:p>
        </p:txBody>
      </p:sp>
      <p:sp>
        <p:nvSpPr>
          <p:cNvPr id="9" name="TextBox 8">
            <a:extLst>
              <a:ext uri="{FF2B5EF4-FFF2-40B4-BE49-F238E27FC236}">
                <a16:creationId xmlns:a16="http://schemas.microsoft.com/office/drawing/2014/main" id="{C8801F63-016E-748B-65F1-40A2729F30F6}"/>
              </a:ext>
            </a:extLst>
          </p:cNvPr>
          <p:cNvSpPr txBox="1"/>
          <p:nvPr/>
        </p:nvSpPr>
        <p:spPr bwMode="gray">
          <a:xfrm>
            <a:off x="875350" y="4667893"/>
            <a:ext cx="4307386" cy="553998"/>
          </a:xfrm>
          <a:prstGeom prst="rect">
            <a:avLst/>
          </a:prstGeom>
          <a:noFill/>
        </p:spPr>
        <p:txBody>
          <a:bodyPr vert="horz" wrap="square" lIns="0" tIns="0" rIns="0" bIns="0" rtlCol="0" anchor="ctr" anchorCtr="0">
            <a:spAutoFit/>
          </a:bodyPr>
          <a:lstStyle/>
          <a:p>
            <a:pPr marL="285750" indent="-285750">
              <a:buFont typeface="Arial" panose="020B0604020202020204" pitchFamily="34" charset="0"/>
              <a:buChar char="•"/>
            </a:pPr>
            <a:r>
              <a:rPr lang="en-US" dirty="0"/>
              <a:t>Lack of caring about normal everyday work tasks </a:t>
            </a:r>
          </a:p>
        </p:txBody>
      </p:sp>
      <p:sp>
        <p:nvSpPr>
          <p:cNvPr id="11" name="TextBox 10">
            <a:extLst>
              <a:ext uri="{FF2B5EF4-FFF2-40B4-BE49-F238E27FC236}">
                <a16:creationId xmlns:a16="http://schemas.microsoft.com/office/drawing/2014/main" id="{7368FC50-C98B-D389-B217-BD91065F44A3}"/>
              </a:ext>
            </a:extLst>
          </p:cNvPr>
          <p:cNvSpPr txBox="1"/>
          <p:nvPr/>
        </p:nvSpPr>
        <p:spPr bwMode="gray">
          <a:xfrm>
            <a:off x="5498188" y="4684695"/>
            <a:ext cx="4307386" cy="276999"/>
          </a:xfrm>
          <a:prstGeom prst="rect">
            <a:avLst/>
          </a:prstGeom>
          <a:noFill/>
        </p:spPr>
        <p:txBody>
          <a:bodyPr vert="horz" wrap="square" lIns="0" tIns="0" rIns="0" bIns="0" rtlCol="0" anchor="ctr" anchorCtr="0">
            <a:spAutoFit/>
          </a:bodyPr>
          <a:lstStyle/>
          <a:p>
            <a:pPr marL="285750" indent="-285750">
              <a:buFont typeface="Arial" panose="020B0604020202020204" pitchFamily="34" charset="0"/>
              <a:buChar char="•"/>
            </a:pPr>
            <a:r>
              <a:rPr lang="en-US" dirty="0"/>
              <a:t>Thoughts of harm to self and/or others</a:t>
            </a:r>
            <a:r>
              <a:rPr lang="en-US" b="1" dirty="0">
                <a:solidFill>
                  <a:srgbClr val="002677"/>
                </a:solidFill>
              </a:rPr>
              <a:t>*</a:t>
            </a:r>
          </a:p>
        </p:txBody>
      </p:sp>
      <p:sp>
        <p:nvSpPr>
          <p:cNvPr id="4" name="TextBox 3">
            <a:extLst>
              <a:ext uri="{FF2B5EF4-FFF2-40B4-BE49-F238E27FC236}">
                <a16:creationId xmlns:a16="http://schemas.microsoft.com/office/drawing/2014/main" id="{CE88659E-22E0-2F74-F464-997E445F50D8}"/>
              </a:ext>
            </a:extLst>
          </p:cNvPr>
          <p:cNvSpPr txBox="1"/>
          <p:nvPr/>
        </p:nvSpPr>
        <p:spPr bwMode="gray">
          <a:xfrm>
            <a:off x="693770" y="5858807"/>
            <a:ext cx="10804460" cy="369332"/>
          </a:xfrm>
          <a:prstGeom prst="rect">
            <a:avLst/>
          </a:prstGeom>
          <a:noFill/>
        </p:spPr>
        <p:txBody>
          <a:bodyPr vert="horz" wrap="square" lIns="0" tIns="0" rIns="0" bIns="0" rtlCol="0">
            <a:spAutoFit/>
          </a:bodyPr>
          <a:lstStyle/>
          <a:p>
            <a:pPr>
              <a:spcBef>
                <a:spcPts val="600"/>
              </a:spcBef>
            </a:pPr>
            <a:r>
              <a:rPr lang="en-US" sz="1200" b="1" dirty="0">
                <a:solidFill>
                  <a:srgbClr val="002677"/>
                </a:solidFill>
              </a:rPr>
              <a:t>*If you or someone you know </a:t>
            </a:r>
            <a:r>
              <a:rPr lang="en-US" sz="1200" b="1" dirty="0">
                <a:solidFill>
                  <a:srgbClr val="002677"/>
                </a:solidFill>
                <a:effectLst/>
                <a:ea typeface="Calibri" panose="020F0502020204030204" pitchFamily="34" charset="0"/>
              </a:rPr>
              <a:t>have thoughts about suicide or are in crisis, seek help right away. If you or someone you know is in immediate danger, call 911 — or go to the closest emergency room. </a:t>
            </a:r>
            <a:endParaRPr lang="en-US" sz="1200" b="1" dirty="0">
              <a:solidFill>
                <a:srgbClr val="002677"/>
              </a:solidFill>
            </a:endParaRPr>
          </a:p>
        </p:txBody>
      </p:sp>
    </p:spTree>
    <p:custDataLst>
      <p:tags r:id="rId1"/>
    </p:custDataLst>
    <p:extLst>
      <p:ext uri="{BB962C8B-B14F-4D97-AF65-F5344CB8AC3E}">
        <p14:creationId xmlns:p14="http://schemas.microsoft.com/office/powerpoint/2010/main" val="1756682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924A48B-F270-459C-9C03-EEE53385B86C}"/>
              </a:ext>
              <a:ext uri="{C183D7F6-B498-43B3-948B-1728B52AA6E4}">
                <adec:decorative xmlns:adec="http://schemas.microsoft.com/office/drawing/2017/decorative" val="1"/>
              </a:ext>
            </a:extLst>
          </p:cNvPr>
          <p:cNvSpPr>
            <a:spLocks/>
          </p:cNvSpPr>
          <p:nvPr/>
        </p:nvSpPr>
        <p:spPr bwMode="gray">
          <a:xfrm>
            <a:off x="3" y="1589"/>
            <a:ext cx="3162165" cy="6856412"/>
          </a:xfrm>
          <a:custGeom>
            <a:avLst/>
            <a:gdLst>
              <a:gd name="connsiteX0" fmla="*/ 0 w 3162165"/>
              <a:gd name="connsiteY0" fmla="*/ 6854822 h 6856412"/>
              <a:gd name="connsiteX1" fmla="*/ 3123474 w 3162165"/>
              <a:gd name="connsiteY1" fmla="*/ 6854822 h 6856412"/>
              <a:gd name="connsiteX2" fmla="*/ 3125181 w 3162165"/>
              <a:gd name="connsiteY2" fmla="*/ 6856412 h 6856412"/>
              <a:gd name="connsiteX3" fmla="*/ 0 w 3162165"/>
              <a:gd name="connsiteY3" fmla="*/ 6856412 h 6856412"/>
              <a:gd name="connsiteX4" fmla="*/ 0 w 3162165"/>
              <a:gd name="connsiteY4" fmla="*/ 0 h 6856412"/>
              <a:gd name="connsiteX5" fmla="*/ 3162165 w 3162165"/>
              <a:gd name="connsiteY5" fmla="*/ 0 h 6856412"/>
              <a:gd name="connsiteX6" fmla="*/ 1594027 w 3162165"/>
              <a:gd name="connsiteY6" fmla="*/ 3444821 h 6856412"/>
              <a:gd name="connsiteX7" fmla="*/ 2353791 w 3162165"/>
              <a:gd name="connsiteY7" fmla="*/ 5970704 h 6856412"/>
              <a:gd name="connsiteX8" fmla="*/ 2369330 w 3162165"/>
              <a:gd name="connsiteY8" fmla="*/ 5992811 h 6856412"/>
              <a:gd name="connsiteX9" fmla="*/ 0 w 3162165"/>
              <a:gd name="connsiteY9" fmla="*/ 5992811 h 6856412"/>
              <a:gd name="connsiteX10" fmla="*/ 0 w 3162165"/>
              <a:gd name="connsiteY10" fmla="*/ 5828411 h 6856412"/>
              <a:gd name="connsiteX11" fmla="*/ 0 w 3162165"/>
              <a:gd name="connsiteY11"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2165" h="6856412">
                <a:moveTo>
                  <a:pt x="0" y="6854822"/>
                </a:moveTo>
                <a:lnTo>
                  <a:pt x="3123474" y="6854822"/>
                </a:lnTo>
                <a:lnTo>
                  <a:pt x="3125181" y="6856412"/>
                </a:lnTo>
                <a:cubicBezTo>
                  <a:pt x="3125181" y="6856412"/>
                  <a:pt x="3125181" y="6856412"/>
                  <a:pt x="0" y="6856412"/>
                </a:cubicBezTo>
                <a:close/>
                <a:moveTo>
                  <a:pt x="0" y="0"/>
                </a:moveTo>
                <a:cubicBezTo>
                  <a:pt x="0" y="0"/>
                  <a:pt x="0" y="0"/>
                  <a:pt x="3162165" y="0"/>
                </a:cubicBezTo>
                <a:cubicBezTo>
                  <a:pt x="2200571" y="834437"/>
                  <a:pt x="1594027" y="2067631"/>
                  <a:pt x="1594027" y="3444821"/>
                </a:cubicBezTo>
                <a:cubicBezTo>
                  <a:pt x="1594027" y="4378947"/>
                  <a:pt x="1873722" y="5248503"/>
                  <a:pt x="2353791" y="5970704"/>
                </a:cubicBezTo>
                <a:lnTo>
                  <a:pt x="2369330" y="5992811"/>
                </a:lnTo>
                <a:lnTo>
                  <a:pt x="0" y="5992811"/>
                </a:lnTo>
                <a:lnTo>
                  <a:pt x="0" y="5828411"/>
                </a:lnTo>
                <a:cubicBezTo>
                  <a:pt x="0" y="4921351"/>
                  <a:pt x="0" y="3213943"/>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eaLnBrk="1" fontAlgn="auto" hangingPunct="1">
              <a:spcBef>
                <a:spcPts val="0"/>
              </a:spcBef>
              <a:spcAft>
                <a:spcPts val="0"/>
              </a:spcAft>
              <a:defRPr/>
            </a:pPr>
            <a:endParaRPr lang="en-US">
              <a:latin typeface="+mn-lt"/>
            </a:endParaRPr>
          </a:p>
        </p:txBody>
      </p:sp>
      <p:sp>
        <p:nvSpPr>
          <p:cNvPr id="17" name="Freeform: Shape 16">
            <a:extLst>
              <a:ext uri="{FF2B5EF4-FFF2-40B4-BE49-F238E27FC236}">
                <a16:creationId xmlns:a16="http://schemas.microsoft.com/office/drawing/2014/main" id="{C7DC374D-64F2-4D70-A32C-600B233A4EAB}"/>
              </a:ext>
              <a:ext uri="{C183D7F6-B498-43B3-948B-1728B52AA6E4}">
                <adec:decorative xmlns:adec="http://schemas.microsoft.com/office/drawing/2017/decorative" val="1"/>
              </a:ext>
            </a:extLst>
          </p:cNvPr>
          <p:cNvSpPr>
            <a:spLocks/>
          </p:cNvSpPr>
          <p:nvPr/>
        </p:nvSpPr>
        <p:spPr bwMode="gray">
          <a:xfrm>
            <a:off x="9029837" y="1589"/>
            <a:ext cx="3162165" cy="6856412"/>
          </a:xfrm>
          <a:custGeom>
            <a:avLst/>
            <a:gdLst>
              <a:gd name="connsiteX0" fmla="*/ 0 w 3162165"/>
              <a:gd name="connsiteY0" fmla="*/ 0 h 6856412"/>
              <a:gd name="connsiteX1" fmla="*/ 3162165 w 3162165"/>
              <a:gd name="connsiteY1" fmla="*/ 0 h 6856412"/>
              <a:gd name="connsiteX2" fmla="*/ 3162165 w 3162165"/>
              <a:gd name="connsiteY2" fmla="*/ 6856412 h 6856412"/>
              <a:gd name="connsiteX3" fmla="*/ 36984 w 3162165"/>
              <a:gd name="connsiteY3" fmla="*/ 6856412 h 6856412"/>
              <a:gd name="connsiteX4" fmla="*/ 38690 w 3162165"/>
              <a:gd name="connsiteY4" fmla="*/ 6854822 h 6856412"/>
              <a:gd name="connsiteX5" fmla="*/ 3162163 w 3162165"/>
              <a:gd name="connsiteY5" fmla="*/ 6854822 h 6856412"/>
              <a:gd name="connsiteX6" fmla="*/ 3162163 w 3162165"/>
              <a:gd name="connsiteY6" fmla="*/ 5992811 h 6856412"/>
              <a:gd name="connsiteX7" fmla="*/ 792835 w 3162165"/>
              <a:gd name="connsiteY7" fmla="*/ 5992811 h 6856412"/>
              <a:gd name="connsiteX8" fmla="*/ 808374 w 3162165"/>
              <a:gd name="connsiteY8" fmla="*/ 5970704 h 6856412"/>
              <a:gd name="connsiteX9" fmla="*/ 1568138 w 3162165"/>
              <a:gd name="connsiteY9" fmla="*/ 3444821 h 6856412"/>
              <a:gd name="connsiteX10" fmla="*/ 0 w 3162165"/>
              <a:gd name="connsiteY10" fmla="*/ 0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2165" h="6856412">
                <a:moveTo>
                  <a:pt x="0" y="0"/>
                </a:moveTo>
                <a:cubicBezTo>
                  <a:pt x="0" y="0"/>
                  <a:pt x="0" y="0"/>
                  <a:pt x="3162165" y="0"/>
                </a:cubicBezTo>
                <a:lnTo>
                  <a:pt x="3162165" y="6856412"/>
                </a:lnTo>
                <a:cubicBezTo>
                  <a:pt x="3162165" y="6856412"/>
                  <a:pt x="3162165" y="6856412"/>
                  <a:pt x="36984" y="6856412"/>
                </a:cubicBezTo>
                <a:lnTo>
                  <a:pt x="38690" y="6854822"/>
                </a:lnTo>
                <a:lnTo>
                  <a:pt x="3162163" y="6854822"/>
                </a:lnTo>
                <a:lnTo>
                  <a:pt x="3162163" y="5992811"/>
                </a:lnTo>
                <a:lnTo>
                  <a:pt x="792835" y="5992811"/>
                </a:lnTo>
                <a:lnTo>
                  <a:pt x="808374" y="5970704"/>
                </a:lnTo>
                <a:cubicBezTo>
                  <a:pt x="1288444" y="5248503"/>
                  <a:pt x="1568138" y="4378947"/>
                  <a:pt x="1568138" y="3444821"/>
                </a:cubicBezTo>
                <a:cubicBezTo>
                  <a:pt x="1568138" y="2067631"/>
                  <a:pt x="961594" y="834437"/>
                  <a:pt x="0"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square">
            <a:noAutofit/>
          </a:bodyPr>
          <a:lstStyle/>
          <a:p>
            <a:pPr eaLnBrk="1" fontAlgn="auto" hangingPunct="1">
              <a:spcBef>
                <a:spcPts val="0"/>
              </a:spcBef>
              <a:spcAft>
                <a:spcPts val="0"/>
              </a:spcAft>
              <a:defRPr/>
            </a:pPr>
            <a:endParaRPr lang="en-US">
              <a:latin typeface="+mn-lt"/>
            </a:endParaRPr>
          </a:p>
        </p:txBody>
      </p:sp>
      <p:sp>
        <p:nvSpPr>
          <p:cNvPr id="9" name="TextBox 8">
            <a:extLst>
              <a:ext uri="{FF2B5EF4-FFF2-40B4-BE49-F238E27FC236}">
                <a16:creationId xmlns:a16="http://schemas.microsoft.com/office/drawing/2014/main" id="{9F55554F-E5F1-4F23-8E54-636175CE900E}"/>
              </a:ext>
            </a:extLst>
          </p:cNvPr>
          <p:cNvSpPr txBox="1"/>
          <p:nvPr/>
        </p:nvSpPr>
        <p:spPr bwMode="gray">
          <a:xfrm>
            <a:off x="4341845" y="1890117"/>
            <a:ext cx="3508311" cy="1538883"/>
          </a:xfrm>
          <a:prstGeom prst="rect">
            <a:avLst/>
          </a:prstGeom>
          <a:noFill/>
        </p:spPr>
        <p:txBody>
          <a:bodyPr vert="horz" wrap="square" lIns="0" tIns="0" rIns="0" bIns="0" rtlCol="0">
            <a:spAutoFit/>
          </a:bodyPr>
          <a:lstStyle/>
          <a:p>
            <a:pPr algn="ctr">
              <a:spcBef>
                <a:spcPts val="600"/>
              </a:spcBef>
            </a:pPr>
            <a:r>
              <a:rPr lang="en-US" sz="10000" b="1" dirty="0">
                <a:solidFill>
                  <a:schemeClr val="accent6"/>
                </a:solidFill>
              </a:rPr>
              <a:t>Q&amp;A</a:t>
            </a:r>
          </a:p>
        </p:txBody>
      </p:sp>
      <p:cxnSp>
        <p:nvCxnSpPr>
          <p:cNvPr id="11" name="Straight Connector 10">
            <a:extLst>
              <a:ext uri="{FF2B5EF4-FFF2-40B4-BE49-F238E27FC236}">
                <a16:creationId xmlns:a16="http://schemas.microsoft.com/office/drawing/2014/main" id="{FACF17F8-4F7A-48A1-B25F-FA95B4FF796E}"/>
              </a:ext>
              <a:ext uri="{C183D7F6-B498-43B3-948B-1728B52AA6E4}">
                <adec:decorative xmlns:adec="http://schemas.microsoft.com/office/drawing/2017/decorative" val="1"/>
              </a:ext>
            </a:extLst>
          </p:cNvPr>
          <p:cNvCxnSpPr/>
          <p:nvPr/>
        </p:nvCxnSpPr>
        <p:spPr bwMode="gray">
          <a:xfrm>
            <a:off x="4639289" y="3565849"/>
            <a:ext cx="2913422"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62793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1405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E2EAFA-181D-4D49-91BA-9ADABC922404}"/>
              </a:ext>
              <a:ext uri="{C183D7F6-B498-43B3-948B-1728B52AA6E4}">
                <adec:decorative xmlns:adec="http://schemas.microsoft.com/office/drawing/2017/decorative" val="1"/>
              </a:ext>
            </a:extLst>
          </p:cNvPr>
          <p:cNvSpPr/>
          <p:nvPr/>
        </p:nvSpPr>
        <p:spPr bwMode="gray">
          <a:xfrm>
            <a:off x="0" y="0"/>
            <a:ext cx="3966517" cy="59944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 name="Title 1">
            <a:extLst>
              <a:ext uri="{FF2B5EF4-FFF2-40B4-BE49-F238E27FC236}">
                <a16:creationId xmlns:a16="http://schemas.microsoft.com/office/drawing/2014/main" id="{3D397DA9-08F0-4479-A79E-794F2317E64C}"/>
              </a:ext>
            </a:extLst>
          </p:cNvPr>
          <p:cNvSpPr>
            <a:spLocks noGrp="1"/>
          </p:cNvSpPr>
          <p:nvPr>
            <p:ph type="title"/>
          </p:nvPr>
        </p:nvSpPr>
        <p:spPr bwMode="gray">
          <a:xfrm>
            <a:off x="457199" y="555639"/>
            <a:ext cx="2808515" cy="304699"/>
          </a:xfrm>
        </p:spPr>
        <p:txBody>
          <a:bodyPr/>
          <a:lstStyle/>
          <a:p>
            <a:r>
              <a:rPr lang="en-US" dirty="0"/>
              <a:t>Learning points</a:t>
            </a:r>
          </a:p>
        </p:txBody>
      </p:sp>
      <p:sp>
        <p:nvSpPr>
          <p:cNvPr id="28" name="Oval 27">
            <a:extLst>
              <a:ext uri="{FF2B5EF4-FFF2-40B4-BE49-F238E27FC236}">
                <a16:creationId xmlns:a16="http://schemas.microsoft.com/office/drawing/2014/main" id="{A1282487-4D66-4F37-8D96-75E8EFEC4D86}"/>
              </a:ext>
            </a:extLst>
          </p:cNvPr>
          <p:cNvSpPr>
            <a:spLocks noChangeAspect="1"/>
          </p:cNvSpPr>
          <p:nvPr/>
        </p:nvSpPr>
        <p:spPr bwMode="gray">
          <a:xfrm>
            <a:off x="4845698" y="1952641"/>
            <a:ext cx="365760" cy="365760"/>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750" b="1" dirty="0">
                <a:solidFill>
                  <a:schemeClr val="bg1"/>
                </a:solidFill>
              </a:rPr>
              <a:t>1</a:t>
            </a:r>
          </a:p>
        </p:txBody>
      </p:sp>
      <p:sp>
        <p:nvSpPr>
          <p:cNvPr id="34" name="TextBox 33">
            <a:extLst>
              <a:ext uri="{FF2B5EF4-FFF2-40B4-BE49-F238E27FC236}">
                <a16:creationId xmlns:a16="http://schemas.microsoft.com/office/drawing/2014/main" id="{F0827C1D-E273-4106-907E-FA19FDCC589B}"/>
              </a:ext>
            </a:extLst>
          </p:cNvPr>
          <p:cNvSpPr txBox="1"/>
          <p:nvPr/>
        </p:nvSpPr>
        <p:spPr bwMode="gray">
          <a:xfrm>
            <a:off x="5381373" y="2012411"/>
            <a:ext cx="5337930" cy="246221"/>
          </a:xfrm>
          <a:prstGeom prst="rect">
            <a:avLst/>
          </a:prstGeom>
          <a:noFill/>
        </p:spPr>
        <p:txBody>
          <a:bodyPr vert="horz" wrap="square" lIns="0" tIns="0" rIns="0" bIns="0" rtlCol="0" anchor="ctr" anchorCtr="0">
            <a:spAutoFit/>
          </a:bodyPr>
          <a:lstStyle/>
          <a:p>
            <a:r>
              <a:rPr lang="en-US" sz="1600" dirty="0"/>
              <a:t>Identify what causes burnout</a:t>
            </a:r>
          </a:p>
        </p:txBody>
      </p:sp>
      <p:sp>
        <p:nvSpPr>
          <p:cNvPr id="29" name="Oval 28">
            <a:extLst>
              <a:ext uri="{FF2B5EF4-FFF2-40B4-BE49-F238E27FC236}">
                <a16:creationId xmlns:a16="http://schemas.microsoft.com/office/drawing/2014/main" id="{0CE5BE1C-D0D9-4FDA-B1C1-E8E503A1CA34}"/>
              </a:ext>
            </a:extLst>
          </p:cNvPr>
          <p:cNvSpPr>
            <a:spLocks noChangeAspect="1"/>
          </p:cNvSpPr>
          <p:nvPr/>
        </p:nvSpPr>
        <p:spPr bwMode="gray">
          <a:xfrm>
            <a:off x="4845698" y="2877300"/>
            <a:ext cx="365760" cy="365760"/>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750" b="1" dirty="0">
                <a:solidFill>
                  <a:schemeClr val="bg1"/>
                </a:solidFill>
              </a:rPr>
              <a:t>2</a:t>
            </a:r>
          </a:p>
        </p:txBody>
      </p:sp>
      <p:sp>
        <p:nvSpPr>
          <p:cNvPr id="35" name="TextBox 34">
            <a:extLst>
              <a:ext uri="{FF2B5EF4-FFF2-40B4-BE49-F238E27FC236}">
                <a16:creationId xmlns:a16="http://schemas.microsoft.com/office/drawing/2014/main" id="{8303C47A-5DCC-4161-8839-442FB8D09D73}"/>
              </a:ext>
            </a:extLst>
          </p:cNvPr>
          <p:cNvSpPr txBox="1"/>
          <p:nvPr/>
        </p:nvSpPr>
        <p:spPr bwMode="gray">
          <a:xfrm>
            <a:off x="5381373" y="2948501"/>
            <a:ext cx="5401304" cy="246221"/>
          </a:xfrm>
          <a:prstGeom prst="rect">
            <a:avLst/>
          </a:prstGeom>
          <a:noFill/>
        </p:spPr>
        <p:txBody>
          <a:bodyPr vert="horz" wrap="square" lIns="0" tIns="0" rIns="0" bIns="0" rtlCol="0" anchor="ctr" anchorCtr="0">
            <a:spAutoFit/>
          </a:bodyPr>
          <a:lstStyle/>
          <a:p>
            <a:r>
              <a:rPr lang="en-US" sz="1600" dirty="0"/>
              <a:t>Examine facts and fiction surrounding burnout</a:t>
            </a:r>
          </a:p>
        </p:txBody>
      </p:sp>
      <p:sp>
        <p:nvSpPr>
          <p:cNvPr id="30" name="Oval 29">
            <a:extLst>
              <a:ext uri="{FF2B5EF4-FFF2-40B4-BE49-F238E27FC236}">
                <a16:creationId xmlns:a16="http://schemas.microsoft.com/office/drawing/2014/main" id="{B522DDD3-D3E3-4A70-A238-E970A742F0BC}"/>
              </a:ext>
            </a:extLst>
          </p:cNvPr>
          <p:cNvSpPr>
            <a:spLocks noChangeAspect="1"/>
          </p:cNvSpPr>
          <p:nvPr/>
        </p:nvSpPr>
        <p:spPr bwMode="gray">
          <a:xfrm>
            <a:off x="4845698" y="3801960"/>
            <a:ext cx="365760" cy="365760"/>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750" b="1" dirty="0">
                <a:solidFill>
                  <a:schemeClr val="bg1"/>
                </a:solidFill>
              </a:rPr>
              <a:t>3</a:t>
            </a:r>
          </a:p>
        </p:txBody>
      </p:sp>
      <p:sp>
        <p:nvSpPr>
          <p:cNvPr id="36" name="TextBox 35">
            <a:extLst>
              <a:ext uri="{FF2B5EF4-FFF2-40B4-BE49-F238E27FC236}">
                <a16:creationId xmlns:a16="http://schemas.microsoft.com/office/drawing/2014/main" id="{4B96B4E2-889E-498E-9C86-88F447A40EC9}"/>
              </a:ext>
            </a:extLst>
          </p:cNvPr>
          <p:cNvSpPr txBox="1"/>
          <p:nvPr/>
        </p:nvSpPr>
        <p:spPr bwMode="gray">
          <a:xfrm>
            <a:off x="5381373" y="3861732"/>
            <a:ext cx="5337930" cy="246221"/>
          </a:xfrm>
          <a:prstGeom prst="rect">
            <a:avLst/>
          </a:prstGeom>
          <a:noFill/>
        </p:spPr>
        <p:txBody>
          <a:bodyPr vert="horz" wrap="square" lIns="0" tIns="0" rIns="0" bIns="0" rtlCol="0" anchor="ctr" anchorCtr="0">
            <a:spAutoFit/>
          </a:bodyPr>
          <a:lstStyle/>
          <a:p>
            <a:r>
              <a:rPr lang="en-US" sz="1600" dirty="0"/>
              <a:t>Make a personal plan to reduce burnout</a:t>
            </a:r>
          </a:p>
        </p:txBody>
      </p:sp>
      <p:pic>
        <p:nvPicPr>
          <p:cNvPr id="3" name="Picture 2">
            <a:extLst>
              <a:ext uri="{FF2B5EF4-FFF2-40B4-BE49-F238E27FC236}">
                <a16:creationId xmlns:a16="http://schemas.microsoft.com/office/drawing/2014/main" id="{A3C5BA74-4522-1C2F-687D-9B992D05B17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9592" y="1472846"/>
            <a:ext cx="3291062" cy="3291062"/>
          </a:xfrm>
          <a:prstGeom prst="rect">
            <a:avLst/>
          </a:prstGeom>
        </p:spPr>
      </p:pic>
    </p:spTree>
    <p:custDataLst>
      <p:tags r:id="rId1"/>
    </p:custDataLst>
    <p:extLst>
      <p:ext uri="{BB962C8B-B14F-4D97-AF65-F5344CB8AC3E}">
        <p14:creationId xmlns:p14="http://schemas.microsoft.com/office/powerpoint/2010/main" val="2201672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6A40-0C11-8506-FCAC-EB5CDB28C22D}"/>
              </a:ext>
            </a:extLst>
          </p:cNvPr>
          <p:cNvSpPr>
            <a:spLocks noGrp="1"/>
          </p:cNvSpPr>
          <p:nvPr>
            <p:ph type="title"/>
          </p:nvPr>
        </p:nvSpPr>
        <p:spPr/>
        <p:txBody>
          <a:bodyPr/>
          <a:lstStyle/>
          <a:p>
            <a:r>
              <a:rPr lang="en-US" dirty="0"/>
              <a:t>References</a:t>
            </a:r>
          </a:p>
        </p:txBody>
      </p:sp>
      <p:sp>
        <p:nvSpPr>
          <p:cNvPr id="4" name="TextBox 3">
            <a:extLst>
              <a:ext uri="{FF2B5EF4-FFF2-40B4-BE49-F238E27FC236}">
                <a16:creationId xmlns:a16="http://schemas.microsoft.com/office/drawing/2014/main" id="{84CBFF59-8D90-C072-81A0-3B1CC17AFFC9}"/>
              </a:ext>
            </a:extLst>
          </p:cNvPr>
          <p:cNvSpPr txBox="1"/>
          <p:nvPr/>
        </p:nvSpPr>
        <p:spPr bwMode="gray">
          <a:xfrm>
            <a:off x="457199" y="988466"/>
            <a:ext cx="10086109" cy="5510098"/>
          </a:xfrm>
          <a:prstGeom prst="rect">
            <a:avLst/>
          </a:prstGeom>
          <a:noFill/>
        </p:spPr>
        <p:txBody>
          <a:bodyPr wrap="square">
            <a:spAutoFit/>
          </a:bodyPr>
          <a:lstStyle/>
          <a:p>
            <a:pPr marL="285750" indent="-285750">
              <a:lnSpc>
                <a:spcPct val="107000"/>
              </a:lnSpc>
              <a:buFont typeface="Arial" panose="020B0604020202020204" pitchFamily="34" charset="0"/>
              <a:buChar char="•"/>
            </a:pPr>
            <a:r>
              <a:rPr lang="en-US" dirty="0"/>
              <a:t>Dates </a:t>
            </a:r>
            <a:r>
              <a:rPr lang="en-US" dirty="0">
                <a:effectLst/>
                <a:ea typeface="Calibri" panose="020F0502020204030204" pitchFamily="34" charset="0"/>
                <a:cs typeface="Times New Roman" panose="02020603050405020304" pitchFamily="18" charset="0"/>
              </a:rPr>
              <a:t>Booth, J. (</a:t>
            </a:r>
            <a:r>
              <a:rPr lang="en-US" dirty="0">
                <a:ea typeface="Calibri" panose="020F0502020204030204" pitchFamily="34" charset="0"/>
                <a:cs typeface="Times New Roman" panose="02020603050405020304" pitchFamily="18" charset="0"/>
              </a:rPr>
              <a:t>9 </a:t>
            </a:r>
            <a:r>
              <a:rPr lang="en-US" dirty="0">
                <a:effectLst/>
                <a:ea typeface="Calibri" panose="020F0502020204030204" pitchFamily="34" charset="0"/>
                <a:cs typeface="Times New Roman" panose="02020603050405020304" pitchFamily="18" charset="0"/>
              </a:rPr>
              <a:t>September </a:t>
            </a:r>
            <a:r>
              <a:rPr lang="en-US" dirty="0">
                <a:ea typeface="Calibri" panose="020F0502020204030204" pitchFamily="34" charset="0"/>
                <a:cs typeface="Times New Roman" panose="02020603050405020304" pitchFamily="18" charset="0"/>
              </a:rPr>
              <a:t>2020</a:t>
            </a:r>
            <a:r>
              <a:rPr lang="en-US" dirty="0">
                <a:effectLst/>
                <a:ea typeface="Calibri" panose="020F0502020204030204" pitchFamily="34" charset="0"/>
                <a:cs typeface="Times New Roman" panose="02020603050405020304" pitchFamily="18" charset="0"/>
              </a:rPr>
              <a:t>). 17 facts about burnout you need to know. </a:t>
            </a:r>
            <a:r>
              <a:rPr lang="en-US" i="1" dirty="0">
                <a:effectLst/>
                <a:ea typeface="Calibri" panose="020F0502020204030204" pitchFamily="34" charset="0"/>
                <a:cs typeface="Times New Roman" panose="02020603050405020304" pitchFamily="18" charset="0"/>
              </a:rPr>
              <a:t>Redbook</a:t>
            </a:r>
            <a:r>
              <a:rPr lang="en-US" dirty="0">
                <a:effectLst/>
                <a:ea typeface="Calibri" panose="020F0502020204030204" pitchFamily="34" charset="0"/>
                <a:cs typeface="Times New Roman" panose="02020603050405020304" pitchFamily="18" charset="0"/>
              </a:rPr>
              <a:t>. </a:t>
            </a:r>
            <a:r>
              <a:rPr lang="en-US" u="sng" dirty="0">
                <a:solidFill>
                  <a:srgbClr val="0563C1"/>
                </a:solidFill>
                <a:effectLst/>
                <a:ea typeface="Calibri" panose="020F0502020204030204" pitchFamily="34" charset="0"/>
                <a:cs typeface="Times New Roman" panose="02020603050405020304" pitchFamily="18" charset="0"/>
                <a:hlinkClick r:id="rId4"/>
              </a:rPr>
              <a:t>https://www.redbookmag.com/life/g32072571/facts-about-burnout/</a:t>
            </a:r>
            <a:r>
              <a:rPr lang="en-US" dirty="0">
                <a:effectLst/>
                <a:ea typeface="Calibri" panose="020F0502020204030204" pitchFamily="34" charset="0"/>
                <a:cs typeface="Times New Roman" panose="02020603050405020304" pitchFamily="18" charset="0"/>
              </a:rPr>
              <a:t>. Accessed 25 March 2024.  </a:t>
            </a:r>
          </a:p>
          <a:p>
            <a:pPr marL="285750" indent="-285750">
              <a:lnSpc>
                <a:spcPct val="107000"/>
              </a:lnSpc>
              <a:buFont typeface="Arial" panose="020B0604020202020204" pitchFamily="34" charset="0"/>
              <a:buChar char="•"/>
            </a:pPr>
            <a:r>
              <a:rPr lang="en-US" i="1" dirty="0">
                <a:effectLst/>
                <a:ea typeface="Calibri" panose="020F0502020204030204" pitchFamily="34" charset="0"/>
                <a:cs typeface="Times New Roman" panose="02020603050405020304" pitchFamily="18" charset="0"/>
              </a:rPr>
              <a:t>Burnout</a:t>
            </a:r>
            <a:r>
              <a:rPr lang="en-US" dirty="0">
                <a:effectLst/>
                <a:ea typeface="Calibri" panose="020F0502020204030204" pitchFamily="34" charset="0"/>
                <a:cs typeface="Times New Roman" panose="02020603050405020304" pitchFamily="18" charset="0"/>
              </a:rPr>
              <a:t>. (n.d.) Psychology Today. </a:t>
            </a:r>
            <a:r>
              <a:rPr lang="en-US" u="sng" dirty="0">
                <a:solidFill>
                  <a:srgbClr val="0563C1"/>
                </a:solidFill>
                <a:effectLst/>
                <a:ea typeface="Calibri" panose="020F0502020204030204" pitchFamily="34" charset="0"/>
                <a:cs typeface="Times New Roman" panose="02020603050405020304" pitchFamily="18" charset="0"/>
                <a:hlinkClick r:id="rId5"/>
              </a:rPr>
              <a:t>https://www.psychologytoday.com/us/basics/burnout?</a:t>
            </a:r>
            <a:r>
              <a:rPr lang="en-US" dirty="0">
                <a:effectLst/>
                <a:ea typeface="Calibri" panose="020F0502020204030204" pitchFamily="34" charset="0"/>
                <a:cs typeface="Times New Roman" panose="02020603050405020304" pitchFamily="18" charset="0"/>
              </a:rPr>
              <a:t>. Accessed 21 March 2024.</a:t>
            </a:r>
          </a:p>
          <a:p>
            <a:pPr marL="285750" indent="-285750">
              <a:lnSpc>
                <a:spcPct val="107000"/>
              </a:lnSpc>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Clinic, C. (19 March 2024). </a:t>
            </a:r>
            <a:r>
              <a:rPr lang="en-US" i="1" dirty="0">
                <a:effectLst/>
                <a:ea typeface="Calibri" panose="020F0502020204030204" pitchFamily="34" charset="0"/>
                <a:cs typeface="Times New Roman" panose="02020603050405020304" pitchFamily="18" charset="0"/>
              </a:rPr>
              <a:t>What is burnout?</a:t>
            </a:r>
            <a:r>
              <a:rPr lang="en-US" dirty="0">
                <a:effectLst/>
                <a:ea typeface="Calibri" panose="020F0502020204030204" pitchFamily="34" charset="0"/>
                <a:cs typeface="Times New Roman" panose="02020603050405020304" pitchFamily="18" charset="0"/>
              </a:rPr>
              <a:t> Cleveland Clinic. </a:t>
            </a:r>
            <a:r>
              <a:rPr lang="en-US" u="sng" dirty="0">
                <a:solidFill>
                  <a:srgbClr val="0563C1"/>
                </a:solidFill>
                <a:effectLst/>
                <a:ea typeface="Calibri" panose="020F0502020204030204" pitchFamily="34" charset="0"/>
                <a:cs typeface="Times New Roman" panose="02020603050405020304" pitchFamily="18" charset="0"/>
                <a:hlinkClick r:id="rId6"/>
              </a:rPr>
              <a:t>https://health.clevelandclinic.org/signs-of-burnout. Accessed 28 March 2024</a:t>
            </a:r>
            <a:r>
              <a:rPr lang="en-US" dirty="0">
                <a:effectLst/>
                <a:ea typeface="Calibri" panose="020F0502020204030204" pitchFamily="34" charset="0"/>
                <a:cs typeface="Times New Roman" panose="02020603050405020304" pitchFamily="18" charset="0"/>
              </a:rPr>
              <a:t>.</a:t>
            </a:r>
          </a:p>
          <a:p>
            <a:pPr marL="285750" indent="-285750">
              <a:lnSpc>
                <a:spcPct val="107000"/>
              </a:lnSpc>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Limeade. (</a:t>
            </a:r>
            <a:r>
              <a:rPr lang="en-US" dirty="0">
                <a:ea typeface="Calibri" panose="020F0502020204030204" pitchFamily="34" charset="0"/>
                <a:cs typeface="Times New Roman" panose="02020603050405020304" pitchFamily="18" charset="0"/>
              </a:rPr>
              <a:t>10 </a:t>
            </a:r>
            <a:r>
              <a:rPr lang="en-US" dirty="0">
                <a:effectLst/>
                <a:ea typeface="Calibri" panose="020F0502020204030204" pitchFamily="34" charset="0"/>
                <a:cs typeface="Times New Roman" panose="02020603050405020304" pitchFamily="18" charset="0"/>
              </a:rPr>
              <a:t>June 2022). </a:t>
            </a:r>
            <a:r>
              <a:rPr lang="en-US" i="1" dirty="0">
                <a:effectLst/>
                <a:ea typeface="Calibri" panose="020F0502020204030204" pitchFamily="34" charset="0"/>
                <a:cs typeface="Times New Roman" panose="02020603050405020304" pitchFamily="18" charset="0"/>
              </a:rPr>
              <a:t>Debunking the five most common burnout myths</a:t>
            </a:r>
            <a:r>
              <a:rPr lang="en-US" dirty="0">
                <a:effectLst/>
                <a:ea typeface="Calibri" panose="020F0502020204030204" pitchFamily="34" charset="0"/>
                <a:cs typeface="Times New Roman" panose="02020603050405020304" pitchFamily="18" charset="0"/>
              </a:rPr>
              <a:t>. </a:t>
            </a:r>
            <a:r>
              <a:rPr lang="en-US" u="sng" dirty="0">
                <a:solidFill>
                  <a:srgbClr val="0563C1"/>
                </a:solidFill>
                <a:effectLst/>
                <a:ea typeface="Calibri" panose="020F0502020204030204" pitchFamily="34" charset="0"/>
                <a:cs typeface="Times New Roman" panose="02020603050405020304" pitchFamily="18" charset="0"/>
                <a:hlinkClick r:id="rId7"/>
              </a:rPr>
              <a:t>https://www.limeade.com/resources/resource-center/busting-burnout-myths/</a:t>
            </a:r>
            <a:r>
              <a:rPr lang="en-US" dirty="0">
                <a:effectLst/>
                <a:ea typeface="Calibri" panose="020F0502020204030204" pitchFamily="34" charset="0"/>
                <a:cs typeface="Times New Roman" panose="02020603050405020304" pitchFamily="18" charset="0"/>
              </a:rPr>
              <a:t>. Accessed 25 March 2024.  </a:t>
            </a:r>
          </a:p>
          <a:p>
            <a:pPr marL="285750" indent="-285750">
              <a:lnSpc>
                <a:spcPct val="107000"/>
              </a:lnSpc>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Nortje, A., PhD. (26 February 2024b). </a:t>
            </a:r>
            <a:r>
              <a:rPr lang="en-US" i="1" dirty="0">
                <a:effectLst/>
                <a:ea typeface="Calibri" panose="020F0502020204030204" pitchFamily="34" charset="0"/>
                <a:cs typeface="Times New Roman" panose="02020603050405020304" pitchFamily="18" charset="0"/>
              </a:rPr>
              <a:t>What is burnout? 16 Signs and Symptoms of Excessive stress</a:t>
            </a:r>
            <a:r>
              <a:rPr lang="en-US" dirty="0">
                <a:effectLst/>
                <a:ea typeface="Calibri" panose="020F0502020204030204" pitchFamily="34" charset="0"/>
                <a:cs typeface="Times New Roman" panose="02020603050405020304" pitchFamily="18" charset="0"/>
              </a:rPr>
              <a:t>. PositivePsychology.com. </a:t>
            </a:r>
            <a:r>
              <a:rPr lang="en-US" u="sng" dirty="0">
                <a:solidFill>
                  <a:srgbClr val="0563C1"/>
                </a:solidFill>
                <a:effectLst/>
                <a:ea typeface="Calibri" panose="020F0502020204030204" pitchFamily="34" charset="0"/>
                <a:cs typeface="Times New Roman" panose="02020603050405020304" pitchFamily="18" charset="0"/>
                <a:hlinkClick r:id="rId8"/>
              </a:rPr>
              <a:t>https://positivepsychology.com/burnout/</a:t>
            </a:r>
            <a:r>
              <a:rPr lang="en-US" dirty="0">
                <a:effectLst/>
                <a:ea typeface="Calibri" panose="020F0502020204030204" pitchFamily="34" charset="0"/>
                <a:cs typeface="Times New Roman" panose="02020603050405020304" pitchFamily="18" charset="0"/>
              </a:rPr>
              <a:t>. Accessed 21 March 2024. </a:t>
            </a:r>
          </a:p>
          <a:p>
            <a:pPr marL="285750" indent="-285750">
              <a:lnSpc>
                <a:spcPct val="107000"/>
              </a:lnSpc>
              <a:buFont typeface="Arial" panose="020B0604020202020204" pitchFamily="34" charset="0"/>
              <a:buChar char="•"/>
            </a:pPr>
            <a:r>
              <a:rPr lang="en-US" dirty="0" err="1">
                <a:effectLst/>
                <a:ea typeface="Calibri" panose="020F0502020204030204" pitchFamily="34" charset="0"/>
                <a:cs typeface="Times New Roman" panose="02020603050405020304" pitchFamily="18" charset="0"/>
              </a:rPr>
              <a:t>Raypole</a:t>
            </a:r>
            <a:r>
              <a:rPr lang="en-US" dirty="0">
                <a:effectLst/>
                <a:ea typeface="Calibri" panose="020F0502020204030204" pitchFamily="34" charset="0"/>
                <a:cs typeface="Times New Roman" panose="02020603050405020304" pitchFamily="18" charset="0"/>
              </a:rPr>
              <a:t>, C. (9 May 2023). </a:t>
            </a:r>
            <a:r>
              <a:rPr lang="en-US" i="1" dirty="0">
                <a:effectLst/>
                <a:ea typeface="Calibri" panose="020F0502020204030204" pitchFamily="34" charset="0"/>
                <a:cs typeface="Times New Roman" panose="02020603050405020304" pitchFamily="18" charset="0"/>
              </a:rPr>
              <a:t>Burnout Recovery: 11 Strategies to Help You Reset</a:t>
            </a:r>
            <a:r>
              <a:rPr lang="en-US" dirty="0">
                <a:effectLst/>
                <a:ea typeface="Calibri" panose="020F0502020204030204" pitchFamily="34" charset="0"/>
                <a:cs typeface="Times New Roman" panose="02020603050405020304" pitchFamily="18" charset="0"/>
              </a:rPr>
              <a:t>. Healthline. </a:t>
            </a:r>
            <a:r>
              <a:rPr lang="en-US" u="sng" dirty="0">
                <a:solidFill>
                  <a:srgbClr val="0563C1"/>
                </a:solidFill>
                <a:effectLst/>
                <a:ea typeface="Calibri" panose="020F0502020204030204" pitchFamily="34" charset="0"/>
                <a:cs typeface="Times New Roman" panose="02020603050405020304" pitchFamily="18" charset="0"/>
                <a:hlinkClick r:id="rId9"/>
              </a:rPr>
              <a:t>https://www.healthline.com/health/mental-health/burnout-recovery</a:t>
            </a:r>
            <a:r>
              <a:rPr lang="en-US" dirty="0">
                <a:effectLst/>
                <a:ea typeface="Calibri" panose="020F0502020204030204" pitchFamily="34" charset="0"/>
                <a:cs typeface="Times New Roman" panose="02020603050405020304" pitchFamily="18" charset="0"/>
              </a:rPr>
              <a:t>. Accessed 26 March 2024.    </a:t>
            </a:r>
          </a:p>
          <a:p>
            <a:pPr marL="285750" indent="-285750">
              <a:lnSpc>
                <a:spcPct val="107000"/>
              </a:lnSpc>
              <a:spcAft>
                <a:spcPts val="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Smith, M., MA. (5 February 2024). </a:t>
            </a:r>
            <a:r>
              <a:rPr lang="en-US" i="1" dirty="0">
                <a:effectLst/>
                <a:ea typeface="Calibri" panose="020F0502020204030204" pitchFamily="34" charset="0"/>
                <a:cs typeface="Times New Roman" panose="02020603050405020304" pitchFamily="18" charset="0"/>
              </a:rPr>
              <a:t>Burnout prevention and treatment</a:t>
            </a:r>
            <a:r>
              <a:rPr lang="en-US" dirty="0">
                <a:effectLst/>
                <a:ea typeface="Calibri" panose="020F0502020204030204" pitchFamily="34" charset="0"/>
                <a:cs typeface="Times New Roman" panose="02020603050405020304" pitchFamily="18" charset="0"/>
              </a:rPr>
              <a:t>. HelpGuide.org. </a:t>
            </a:r>
            <a:r>
              <a:rPr lang="en-US" u="sng" dirty="0">
                <a:solidFill>
                  <a:srgbClr val="0563C1"/>
                </a:solidFill>
                <a:effectLst/>
                <a:ea typeface="Calibri" panose="020F0502020204030204" pitchFamily="34" charset="0"/>
                <a:cs typeface="Times New Roman" panose="02020603050405020304" pitchFamily="18" charset="0"/>
                <a:hlinkClick r:id="rId10"/>
              </a:rPr>
              <a:t>https://www.helpguide.org/articles/stress/burnout-prevention-and-recovery.htm</a:t>
            </a:r>
            <a:r>
              <a:rPr lang="en-US" dirty="0">
                <a:effectLst/>
                <a:ea typeface="Calibri" panose="020F0502020204030204" pitchFamily="34" charset="0"/>
                <a:cs typeface="Times New Roman" panose="02020603050405020304" pitchFamily="18" charset="0"/>
              </a:rPr>
              <a:t>. Accessed 19 March 2024</a:t>
            </a:r>
          </a:p>
          <a:p>
            <a:pPr marL="285750" indent="-28575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3775101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6A40-0C11-8506-FCAC-EB5CDB28C22D}"/>
              </a:ext>
            </a:extLst>
          </p:cNvPr>
          <p:cNvSpPr>
            <a:spLocks noGrp="1"/>
          </p:cNvSpPr>
          <p:nvPr>
            <p:ph type="title"/>
          </p:nvPr>
        </p:nvSpPr>
        <p:spPr/>
        <p:txBody>
          <a:bodyPr/>
          <a:lstStyle/>
          <a:p>
            <a:r>
              <a:rPr lang="en-US" dirty="0"/>
              <a:t>References</a:t>
            </a:r>
          </a:p>
        </p:txBody>
      </p:sp>
      <p:sp>
        <p:nvSpPr>
          <p:cNvPr id="4" name="TextBox 3">
            <a:extLst>
              <a:ext uri="{FF2B5EF4-FFF2-40B4-BE49-F238E27FC236}">
                <a16:creationId xmlns:a16="http://schemas.microsoft.com/office/drawing/2014/main" id="{84CBFF59-8D90-C072-81A0-3B1CC17AFFC9}"/>
              </a:ext>
            </a:extLst>
          </p:cNvPr>
          <p:cNvSpPr txBox="1"/>
          <p:nvPr/>
        </p:nvSpPr>
        <p:spPr bwMode="gray">
          <a:xfrm>
            <a:off x="457199" y="988466"/>
            <a:ext cx="10086109" cy="2740237"/>
          </a:xfrm>
          <a:prstGeom prst="rect">
            <a:avLst/>
          </a:prstGeom>
          <a:noFill/>
        </p:spPr>
        <p:txBody>
          <a:bodyPr wrap="square">
            <a:spAutoFit/>
          </a:bodyPr>
          <a:lstStyle/>
          <a:p>
            <a:pPr marL="285750" indent="-285750">
              <a:lnSpc>
                <a:spcPct val="107000"/>
              </a:lnSpc>
              <a:buFont typeface="Arial" panose="020B0604020202020204" pitchFamily="34" charset="0"/>
              <a:buChar char="•"/>
            </a:pPr>
            <a:r>
              <a:rPr lang="en-US" i="1" dirty="0">
                <a:effectLst/>
                <a:ea typeface="Calibri" panose="020F0502020204030204" pitchFamily="34" charset="0"/>
                <a:cs typeface="Times New Roman" panose="02020603050405020304" pitchFamily="18" charset="0"/>
              </a:rPr>
              <a:t>Six causes of burnout at work</a:t>
            </a:r>
            <a:r>
              <a:rPr lang="en-US" dirty="0">
                <a:effectLst/>
                <a:ea typeface="Calibri" panose="020F0502020204030204" pitchFamily="34" charset="0"/>
                <a:cs typeface="Times New Roman" panose="02020603050405020304" pitchFamily="18" charset="0"/>
              </a:rPr>
              <a:t>. (n.d.). Greater Good. </a:t>
            </a:r>
            <a:r>
              <a:rPr lang="en-US" u="sng" dirty="0">
                <a:solidFill>
                  <a:srgbClr val="0563C1"/>
                </a:solidFill>
                <a:effectLst/>
                <a:ea typeface="Calibri" panose="020F0502020204030204" pitchFamily="34" charset="0"/>
                <a:cs typeface="Times New Roman" panose="02020603050405020304" pitchFamily="18" charset="0"/>
                <a:hlinkClick r:id="rId4"/>
              </a:rPr>
              <a:t>https://greatergood.berkeley.edu/article/item/six_causes_of_burnout_at_work</a:t>
            </a:r>
            <a:r>
              <a:rPr lang="en-US" dirty="0">
                <a:effectLst/>
                <a:ea typeface="Calibri" panose="020F0502020204030204" pitchFamily="34" charset="0"/>
                <a:cs typeface="Times New Roman" panose="02020603050405020304" pitchFamily="18" charset="0"/>
              </a:rPr>
              <a:t>. Accessed 21 March 2024. </a:t>
            </a:r>
          </a:p>
          <a:p>
            <a:pPr marL="285750" indent="-285750">
              <a:lnSpc>
                <a:spcPct val="107000"/>
              </a:lnSpc>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World Health Organization: WHO. (28 May 2019). Burn-out an “occupational phenomenon”: International Classification of Diseases. </a:t>
            </a:r>
            <a:r>
              <a:rPr lang="en-US" i="1" dirty="0">
                <a:effectLst/>
                <a:ea typeface="Calibri" panose="020F0502020204030204" pitchFamily="34" charset="0"/>
                <a:cs typeface="Times New Roman" panose="02020603050405020304" pitchFamily="18" charset="0"/>
              </a:rPr>
              <a:t>https://www.who.int/news/item/28-05-2019-burn-out-an-occupational-phenomenon-international-classification-of-diseases</a:t>
            </a:r>
            <a:r>
              <a:rPr lang="en-US" dirty="0">
                <a:effectLst/>
                <a:ea typeface="Calibri" panose="020F0502020204030204" pitchFamily="34" charset="0"/>
                <a:cs typeface="Times New Roman" panose="02020603050405020304" pitchFamily="18" charset="0"/>
              </a:rPr>
              <a:t>. </a:t>
            </a:r>
            <a:r>
              <a:rPr lang="en-US" u="sng" dirty="0">
                <a:solidFill>
                  <a:srgbClr val="0563C1"/>
                </a:solidFill>
                <a:effectLst/>
                <a:ea typeface="Calibri" panose="020F0502020204030204" pitchFamily="34" charset="0"/>
                <a:cs typeface="Times New Roman" panose="02020603050405020304" pitchFamily="18" charset="0"/>
                <a:hlinkClick r:id="rId5"/>
              </a:rPr>
              <a:t>https://www.who.int/news/item/28-05-2019-burn-out-an-occupational-phenomenon-international-classification-of-diseases</a:t>
            </a:r>
            <a:r>
              <a:rPr lang="en-US" dirty="0">
                <a:effectLst/>
                <a:ea typeface="Calibri" panose="020F0502020204030204" pitchFamily="34" charset="0"/>
                <a:cs typeface="Times New Roman" panose="02020603050405020304" pitchFamily="18" charset="0"/>
              </a:rPr>
              <a:t>. Accessed 19 March 2024. </a:t>
            </a:r>
          </a:p>
          <a:p>
            <a:pPr marL="285750" indent="-28575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388467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6E4EC-4C6A-4E4D-B13C-81E4098B9EB5}"/>
              </a:ext>
              <a:ext uri="{C183D7F6-B498-43B3-948B-1728B52AA6E4}">
                <adec:decorative xmlns:adec="http://schemas.microsoft.com/office/drawing/2017/decorative" val="1"/>
              </a:ext>
            </a:extLst>
          </p:cNvPr>
          <p:cNvSpPr/>
          <p:nvPr/>
        </p:nvSpPr>
        <p:spPr bwMode="gray">
          <a:xfrm>
            <a:off x="0" y="2468746"/>
            <a:ext cx="12192000" cy="1621030"/>
          </a:xfrm>
          <a:prstGeom prst="rect">
            <a:avLst/>
          </a:prstGeom>
          <a:solidFill>
            <a:srgbClr val="D9F6FA"/>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8" name="Oval 7">
            <a:extLst>
              <a:ext uri="{FF2B5EF4-FFF2-40B4-BE49-F238E27FC236}">
                <a16:creationId xmlns:a16="http://schemas.microsoft.com/office/drawing/2014/main" id="{722CF6B7-32AB-41B2-AED0-D28B8DFF0CF3}"/>
              </a:ext>
              <a:ext uri="{C183D7F6-B498-43B3-948B-1728B52AA6E4}">
                <adec:decorative xmlns:adec="http://schemas.microsoft.com/office/drawing/2017/decorative" val="1"/>
              </a:ext>
            </a:extLst>
          </p:cNvPr>
          <p:cNvSpPr/>
          <p:nvPr/>
        </p:nvSpPr>
        <p:spPr bwMode="gray">
          <a:xfrm>
            <a:off x="5680165" y="2052911"/>
            <a:ext cx="831669" cy="831669"/>
          </a:xfrm>
          <a:prstGeom prst="ellipse">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5" name="Picture 4">
            <a:extLst>
              <a:ext uri="{FF2B5EF4-FFF2-40B4-BE49-F238E27FC236}">
                <a16:creationId xmlns:a16="http://schemas.microsoft.com/office/drawing/2014/main" id="{6F06D39D-5726-4711-9B3D-32EEC30E068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5791200" y="2165584"/>
            <a:ext cx="609601" cy="609601"/>
          </a:xfrm>
          <a:prstGeom prst="rect">
            <a:avLst/>
          </a:prstGeom>
        </p:spPr>
      </p:pic>
      <p:sp>
        <p:nvSpPr>
          <p:cNvPr id="3" name="TextBox 2">
            <a:extLst>
              <a:ext uri="{FF2B5EF4-FFF2-40B4-BE49-F238E27FC236}">
                <a16:creationId xmlns:a16="http://schemas.microsoft.com/office/drawing/2014/main" id="{C86910B6-B236-40CE-B8BA-E26B1C28FBC1}"/>
              </a:ext>
            </a:extLst>
          </p:cNvPr>
          <p:cNvSpPr txBox="1"/>
          <p:nvPr/>
        </p:nvSpPr>
        <p:spPr bwMode="gray">
          <a:xfrm>
            <a:off x="744289" y="2993860"/>
            <a:ext cx="10706986" cy="615553"/>
          </a:xfrm>
          <a:prstGeom prst="rect">
            <a:avLst/>
          </a:prstGeom>
          <a:noFill/>
        </p:spPr>
        <p:txBody>
          <a:bodyPr wrap="square" lIns="0" tIns="0" rIns="0" bIns="0" rtlCol="0">
            <a:spAutoFit/>
          </a:bodyPr>
          <a:lstStyle/>
          <a:p>
            <a:pPr algn="ctr"/>
            <a:r>
              <a:rPr lang="en-US" sz="4000" b="1" dirty="0">
                <a:solidFill>
                  <a:schemeClr val="accent6"/>
                </a:solidFill>
              </a:rPr>
              <a:t>What is Burnout?</a:t>
            </a:r>
          </a:p>
        </p:txBody>
      </p:sp>
    </p:spTree>
    <p:custDataLst>
      <p:tags r:id="rId1"/>
    </p:custDataLst>
    <p:extLst>
      <p:ext uri="{BB962C8B-B14F-4D97-AF65-F5344CB8AC3E}">
        <p14:creationId xmlns:p14="http://schemas.microsoft.com/office/powerpoint/2010/main" val="87127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6E4EC-4C6A-4E4D-B13C-81E4098B9EB5}"/>
              </a:ext>
              <a:ext uri="{C183D7F6-B498-43B3-948B-1728B52AA6E4}">
                <adec:decorative xmlns:adec="http://schemas.microsoft.com/office/drawing/2017/decorative" val="1"/>
              </a:ext>
            </a:extLst>
          </p:cNvPr>
          <p:cNvSpPr/>
          <p:nvPr/>
        </p:nvSpPr>
        <p:spPr bwMode="gray">
          <a:xfrm>
            <a:off x="0" y="2468746"/>
            <a:ext cx="12192000" cy="162103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3" name="TextBox 2">
            <a:extLst>
              <a:ext uri="{FF2B5EF4-FFF2-40B4-BE49-F238E27FC236}">
                <a16:creationId xmlns:a16="http://schemas.microsoft.com/office/drawing/2014/main" id="{C86910B6-B236-40CE-B8BA-E26B1C28FBC1}"/>
              </a:ext>
            </a:extLst>
          </p:cNvPr>
          <p:cNvSpPr txBox="1"/>
          <p:nvPr/>
        </p:nvSpPr>
        <p:spPr bwMode="gray">
          <a:xfrm>
            <a:off x="4975836" y="3033039"/>
            <a:ext cx="7216163" cy="369332"/>
          </a:xfrm>
          <a:prstGeom prst="rect">
            <a:avLst/>
          </a:prstGeom>
          <a:noFill/>
        </p:spPr>
        <p:txBody>
          <a:bodyPr wrap="square" lIns="0" tIns="0" rIns="0" bIns="0" rtlCol="0">
            <a:spAutoFit/>
          </a:bodyPr>
          <a:lstStyle/>
          <a:p>
            <a:pPr algn="ctr"/>
            <a:r>
              <a:rPr lang="en-US" sz="2400" b="1" dirty="0">
                <a:solidFill>
                  <a:schemeClr val="accent6"/>
                </a:solidFill>
              </a:rPr>
              <a:t>How do you define burnout?</a:t>
            </a:r>
          </a:p>
        </p:txBody>
      </p:sp>
      <p:pic>
        <p:nvPicPr>
          <p:cNvPr id="4" name="Picture 3">
            <a:extLst>
              <a:ext uri="{FF2B5EF4-FFF2-40B4-BE49-F238E27FC236}">
                <a16:creationId xmlns:a16="http://schemas.microsoft.com/office/drawing/2014/main" id="{E4900868-BE01-BBCF-2550-D608D7DB80B3}"/>
              </a:ext>
            </a:extLst>
          </p:cNvPr>
          <p:cNvPicPr>
            <a:picLocks noChangeAspect="1"/>
          </p:cNvPicPr>
          <p:nvPr/>
        </p:nvPicPr>
        <p:blipFill>
          <a:blip r:embed="rId4">
            <a:extLst>
              <a:ext uri="{28A0092B-C50C-407E-A947-70E740481C1C}">
                <a14:useLocalDpi xmlns:a14="http://schemas.microsoft.com/office/drawing/2010/main" val="0"/>
              </a:ext>
            </a:extLst>
          </a:blip>
          <a:srcRect l="13399" r="13399"/>
          <a:stretch/>
        </p:blipFill>
        <p:spPr bwMode="gray">
          <a:xfrm>
            <a:off x="861036" y="1221860"/>
            <a:ext cx="4213301" cy="4114800"/>
          </a:xfrm>
          <a:prstGeom prst="ellipse">
            <a:avLst/>
          </a:prstGeom>
          <a:ln w="12700">
            <a:solidFill>
              <a:srgbClr val="002677"/>
            </a:solidFill>
          </a:ln>
        </p:spPr>
      </p:pic>
    </p:spTree>
    <p:custDataLst>
      <p:tags r:id="rId1"/>
    </p:custDataLst>
    <p:extLst>
      <p:ext uri="{BB962C8B-B14F-4D97-AF65-F5344CB8AC3E}">
        <p14:creationId xmlns:p14="http://schemas.microsoft.com/office/powerpoint/2010/main" val="280977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78F4923-AC05-A488-0A52-FDAF763A594E}"/>
              </a:ext>
            </a:extLst>
          </p:cNvPr>
          <p:cNvSpPr>
            <a:spLocks noGrp="1"/>
          </p:cNvSpPr>
          <p:nvPr>
            <p:ph type="title"/>
          </p:nvPr>
        </p:nvSpPr>
        <p:spPr bwMode="gray">
          <a:xfrm>
            <a:off x="457199" y="555639"/>
            <a:ext cx="9601200" cy="304699"/>
          </a:xfrm>
        </p:spPr>
        <p:txBody>
          <a:bodyPr/>
          <a:lstStyle/>
          <a:p>
            <a:r>
              <a:rPr lang="en-US" dirty="0"/>
              <a:t>Burnout defined</a:t>
            </a:r>
          </a:p>
        </p:txBody>
      </p:sp>
      <p:sp>
        <p:nvSpPr>
          <p:cNvPr id="14" name="TextBox 13">
            <a:extLst>
              <a:ext uri="{FF2B5EF4-FFF2-40B4-BE49-F238E27FC236}">
                <a16:creationId xmlns:a16="http://schemas.microsoft.com/office/drawing/2014/main" id="{3F4406A2-9312-1C68-2BB4-55579B23981C}"/>
              </a:ext>
            </a:extLst>
          </p:cNvPr>
          <p:cNvSpPr txBox="1"/>
          <p:nvPr/>
        </p:nvSpPr>
        <p:spPr bwMode="gray">
          <a:xfrm>
            <a:off x="830262" y="1206377"/>
            <a:ext cx="10531476" cy="2154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5A5A5A"/>
              </a:buClr>
              <a:buSzTx/>
              <a:buFontTx/>
              <a:buNone/>
              <a:tabLst/>
              <a:defRPr/>
            </a:pPr>
            <a:r>
              <a:rPr lang="en-US" sz="1400" dirty="0">
                <a:solidFill>
                  <a:srgbClr val="5A5A5A"/>
                </a:solidFill>
                <a:latin typeface="Arial" panose="020B0604020202020204"/>
              </a:rPr>
              <a:t>Burnout is a syndrome conceptualized as resulting from chronic workplace stress that has not been successfully managed.</a:t>
            </a:r>
            <a:endParaRPr kumimoji="0" lang="en-US" sz="1600" b="0" i="0" u="none" strike="noStrike" kern="1200" cap="none" spc="0" normalizeH="0" baseline="0" noProof="0" dirty="0">
              <a:ln>
                <a:noFill/>
              </a:ln>
              <a:solidFill>
                <a:srgbClr val="5A5A5A"/>
              </a:solidFill>
              <a:effectLst/>
              <a:uLnTx/>
              <a:uFillTx/>
              <a:latin typeface="Arial" panose="020B0604020202020204"/>
              <a:ea typeface="+mn-ea"/>
              <a:cs typeface="+mn-cs"/>
            </a:endParaRPr>
          </a:p>
        </p:txBody>
      </p:sp>
      <p:sp>
        <p:nvSpPr>
          <p:cNvPr id="16" name="Rectangle: Rounded Corners 15">
            <a:extLst>
              <a:ext uri="{FF2B5EF4-FFF2-40B4-BE49-F238E27FC236}">
                <a16:creationId xmlns:a16="http://schemas.microsoft.com/office/drawing/2014/main" id="{3289FB4F-DF63-0A49-6EEF-FFF3855931E8}"/>
              </a:ext>
            </a:extLst>
          </p:cNvPr>
          <p:cNvSpPr/>
          <p:nvPr/>
        </p:nvSpPr>
        <p:spPr bwMode="gray">
          <a:xfrm>
            <a:off x="830262" y="2059260"/>
            <a:ext cx="4348320" cy="534155"/>
          </a:xfrm>
          <a:prstGeom prst="roundRect">
            <a:avLst/>
          </a:prstGeom>
          <a:solidFill>
            <a:srgbClr val="D9F6FA"/>
          </a:solidFill>
          <a:ln cap="rnd">
            <a:solidFill>
              <a:srgbClr val="D9F6FA"/>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1" dirty="0">
                <a:solidFill>
                  <a:srgbClr val="002677"/>
                </a:solidFill>
                <a:latin typeface="Arial" panose="020B0604020202020204"/>
              </a:rPr>
              <a:t>Feelings of energy depletion or exhaustion</a:t>
            </a:r>
            <a:endParaRPr kumimoji="0" lang="en-US" sz="1400" b="1" i="0" u="none" strike="noStrike" kern="1200" cap="none" spc="0" normalizeH="0" baseline="0" noProof="0" dirty="0">
              <a:ln>
                <a:noFill/>
              </a:ln>
              <a:solidFill>
                <a:srgbClr val="002677"/>
              </a:solidFill>
              <a:effectLst/>
              <a:uLnTx/>
              <a:uFillTx/>
              <a:latin typeface="Arial" panose="020B0604020202020204"/>
              <a:ea typeface="+mn-ea"/>
              <a:cs typeface="+mn-cs"/>
            </a:endParaRPr>
          </a:p>
        </p:txBody>
      </p:sp>
      <p:sp>
        <p:nvSpPr>
          <p:cNvPr id="17" name="Rectangle: Rounded Corners 16">
            <a:extLst>
              <a:ext uri="{FF2B5EF4-FFF2-40B4-BE49-F238E27FC236}">
                <a16:creationId xmlns:a16="http://schemas.microsoft.com/office/drawing/2014/main" id="{5B96A7FC-CB28-B871-4D1A-C2D32CD0E37B}"/>
              </a:ext>
            </a:extLst>
          </p:cNvPr>
          <p:cNvSpPr/>
          <p:nvPr/>
        </p:nvSpPr>
        <p:spPr bwMode="gray">
          <a:xfrm>
            <a:off x="830262" y="3403133"/>
            <a:ext cx="4348320" cy="534155"/>
          </a:xfrm>
          <a:prstGeom prst="roundRect">
            <a:avLst/>
          </a:prstGeom>
          <a:solidFill>
            <a:srgbClr val="D9F6FA"/>
          </a:solidFill>
          <a:ln cap="rnd">
            <a:solidFill>
              <a:srgbClr val="D9F6FA"/>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1" dirty="0">
                <a:solidFill>
                  <a:srgbClr val="002677"/>
                </a:solidFill>
                <a:latin typeface="Arial" panose="020B0604020202020204"/>
              </a:rPr>
              <a:t>Increased negative feelings about one’s job</a:t>
            </a:r>
            <a:endParaRPr kumimoji="0" lang="en-US" sz="1400" b="1" i="0" u="none" strike="noStrike" kern="1200" cap="none" spc="0" normalizeH="0" baseline="0" noProof="0" dirty="0">
              <a:ln>
                <a:noFill/>
              </a:ln>
              <a:solidFill>
                <a:srgbClr val="002677"/>
              </a:solidFill>
              <a:effectLst/>
              <a:uLnTx/>
              <a:uFillTx/>
              <a:latin typeface="Arial" panose="020B0604020202020204"/>
              <a:ea typeface="+mn-ea"/>
              <a:cs typeface="+mn-cs"/>
            </a:endParaRPr>
          </a:p>
        </p:txBody>
      </p:sp>
      <p:sp>
        <p:nvSpPr>
          <p:cNvPr id="18" name="Rectangle: Rounded Corners 17">
            <a:extLst>
              <a:ext uri="{FF2B5EF4-FFF2-40B4-BE49-F238E27FC236}">
                <a16:creationId xmlns:a16="http://schemas.microsoft.com/office/drawing/2014/main" id="{A311B1F1-C59B-D230-2DE7-E73D616C6CA0}"/>
              </a:ext>
            </a:extLst>
          </p:cNvPr>
          <p:cNvSpPr/>
          <p:nvPr/>
        </p:nvSpPr>
        <p:spPr bwMode="gray">
          <a:xfrm>
            <a:off x="830262" y="4882036"/>
            <a:ext cx="4348320" cy="534155"/>
          </a:xfrm>
          <a:prstGeom prst="roundRect">
            <a:avLst/>
          </a:prstGeom>
          <a:solidFill>
            <a:srgbClr val="D9F6FA"/>
          </a:solidFill>
          <a:ln cap="rnd">
            <a:solidFill>
              <a:srgbClr val="D9F6FA"/>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1" dirty="0">
                <a:solidFill>
                  <a:srgbClr val="002677"/>
                </a:solidFill>
                <a:latin typeface="Arial" panose="020B0604020202020204"/>
              </a:rPr>
              <a:t>Reduced professional efficacy</a:t>
            </a:r>
            <a:endParaRPr kumimoji="0" lang="en-US" sz="1400" b="1" i="0" u="none" strike="noStrike" kern="1200" cap="none" spc="0" normalizeH="0" baseline="0" noProof="0" dirty="0">
              <a:ln>
                <a:noFill/>
              </a:ln>
              <a:solidFill>
                <a:srgbClr val="002677"/>
              </a:solidFill>
              <a:effectLst/>
              <a:uLnTx/>
              <a:uFillTx/>
              <a:latin typeface="Arial" panose="020B0604020202020204"/>
              <a:ea typeface="+mn-ea"/>
              <a:cs typeface="+mn-cs"/>
            </a:endParaRPr>
          </a:p>
        </p:txBody>
      </p:sp>
      <p:pic>
        <p:nvPicPr>
          <p:cNvPr id="25" name="Picture 24">
            <a:extLst>
              <a:ext uri="{FF2B5EF4-FFF2-40B4-BE49-F238E27FC236}">
                <a16:creationId xmlns:a16="http://schemas.microsoft.com/office/drawing/2014/main" id="{6D26C271-D34B-BC46-18E5-6A482678D8E7}"/>
              </a:ext>
            </a:extLst>
          </p:cNvPr>
          <p:cNvPicPr>
            <a:picLocks noChangeAspect="1"/>
          </p:cNvPicPr>
          <p:nvPr/>
        </p:nvPicPr>
        <p:blipFill>
          <a:blip r:embed="rId4">
            <a:extLst>
              <a:ext uri="{28A0092B-C50C-407E-A947-70E740481C1C}">
                <a14:useLocalDpi xmlns:a14="http://schemas.microsoft.com/office/drawing/2010/main" val="0"/>
              </a:ext>
            </a:extLst>
          </a:blip>
          <a:srcRect l="42" r="42"/>
          <a:stretch/>
        </p:blipFill>
        <p:spPr>
          <a:xfrm>
            <a:off x="5794380" y="1767860"/>
            <a:ext cx="5988777" cy="4048197"/>
          </a:xfrm>
          <a:prstGeom prst="rect">
            <a:avLst/>
          </a:prstGeom>
        </p:spPr>
      </p:pic>
    </p:spTree>
    <p:custDataLst>
      <p:tags r:id="rId1"/>
    </p:custDataLst>
    <p:extLst>
      <p:ext uri="{BB962C8B-B14F-4D97-AF65-F5344CB8AC3E}">
        <p14:creationId xmlns:p14="http://schemas.microsoft.com/office/powerpoint/2010/main" val="189770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6C50-9373-4641-88E4-E0F987B68F3E}"/>
              </a:ext>
            </a:extLst>
          </p:cNvPr>
          <p:cNvSpPr>
            <a:spLocks noGrp="1"/>
          </p:cNvSpPr>
          <p:nvPr>
            <p:ph type="title"/>
          </p:nvPr>
        </p:nvSpPr>
        <p:spPr bwMode="gray"/>
        <p:txBody>
          <a:bodyPr/>
          <a:lstStyle/>
          <a:p>
            <a:r>
              <a:rPr lang="en-US" dirty="0"/>
              <a:t>Signs and symptoms of burnout</a:t>
            </a:r>
          </a:p>
        </p:txBody>
      </p:sp>
      <p:grpSp>
        <p:nvGrpSpPr>
          <p:cNvPr id="12" name="Group 11">
            <a:extLst>
              <a:ext uri="{FF2B5EF4-FFF2-40B4-BE49-F238E27FC236}">
                <a16:creationId xmlns:a16="http://schemas.microsoft.com/office/drawing/2014/main" id="{5FBB8973-F873-F8A3-A42D-BADA9A4DBFB9}"/>
              </a:ext>
            </a:extLst>
          </p:cNvPr>
          <p:cNvGrpSpPr/>
          <p:nvPr/>
        </p:nvGrpSpPr>
        <p:grpSpPr>
          <a:xfrm>
            <a:off x="457199" y="1304427"/>
            <a:ext cx="3597322" cy="4284431"/>
            <a:chOff x="457199" y="1304427"/>
            <a:chExt cx="3597322" cy="4284431"/>
          </a:xfrm>
        </p:grpSpPr>
        <p:sp>
          <p:nvSpPr>
            <p:cNvPr id="3" name="TextBox 2">
              <a:extLst>
                <a:ext uri="{FF2B5EF4-FFF2-40B4-BE49-F238E27FC236}">
                  <a16:creationId xmlns:a16="http://schemas.microsoft.com/office/drawing/2014/main" id="{3B4DA87B-0B54-3527-FBBD-3BD7C4CA97B4}"/>
                </a:ext>
              </a:extLst>
            </p:cNvPr>
            <p:cNvSpPr txBox="1"/>
            <p:nvPr/>
          </p:nvSpPr>
          <p:spPr bwMode="gray">
            <a:xfrm>
              <a:off x="457199" y="5250304"/>
              <a:ext cx="3597322" cy="338554"/>
            </a:xfrm>
            <a:prstGeom prst="rect">
              <a:avLst/>
            </a:prstGeom>
            <a:noFill/>
          </p:spPr>
          <p:txBody>
            <a:bodyPr vert="horz" wrap="square" lIns="0" tIns="0" rIns="0" bIns="0" rtlCol="0">
              <a:spAutoFit/>
            </a:bodyPr>
            <a:lstStyle/>
            <a:p>
              <a:pPr algn="ctr">
                <a:spcBef>
                  <a:spcPts val="600"/>
                </a:spcBef>
              </a:pPr>
              <a:r>
                <a:rPr lang="en-US" sz="2200" b="1" dirty="0">
                  <a:solidFill>
                    <a:schemeClr val="accent6"/>
                  </a:solidFill>
                </a:rPr>
                <a:t>Physical signs</a:t>
              </a:r>
            </a:p>
          </p:txBody>
        </p:sp>
        <p:pic>
          <p:nvPicPr>
            <p:cNvPr id="7" name="Picture 6" descr="A doctor holding a tray&#10;&#10;Description automatically generated">
              <a:extLst>
                <a:ext uri="{FF2B5EF4-FFF2-40B4-BE49-F238E27FC236}">
                  <a16:creationId xmlns:a16="http://schemas.microsoft.com/office/drawing/2014/main" id="{CC466EF3-6D06-07C6-29FE-40B6A34A2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1304427"/>
              <a:ext cx="3597322" cy="3597322"/>
            </a:xfrm>
            <a:prstGeom prst="rect">
              <a:avLst/>
            </a:prstGeom>
          </p:spPr>
        </p:pic>
      </p:grpSp>
      <p:grpSp>
        <p:nvGrpSpPr>
          <p:cNvPr id="13" name="Group 12">
            <a:extLst>
              <a:ext uri="{FF2B5EF4-FFF2-40B4-BE49-F238E27FC236}">
                <a16:creationId xmlns:a16="http://schemas.microsoft.com/office/drawing/2014/main" id="{8CBB9449-A5EB-B3B1-D03D-FB9EE9738934}"/>
              </a:ext>
            </a:extLst>
          </p:cNvPr>
          <p:cNvGrpSpPr/>
          <p:nvPr/>
        </p:nvGrpSpPr>
        <p:grpSpPr>
          <a:xfrm>
            <a:off x="4380694" y="1304427"/>
            <a:ext cx="3597322" cy="4284432"/>
            <a:chOff x="4380694" y="1304427"/>
            <a:chExt cx="3597322" cy="4284432"/>
          </a:xfrm>
        </p:grpSpPr>
        <p:sp>
          <p:nvSpPr>
            <p:cNvPr id="4" name="TextBox 3">
              <a:extLst>
                <a:ext uri="{FF2B5EF4-FFF2-40B4-BE49-F238E27FC236}">
                  <a16:creationId xmlns:a16="http://schemas.microsoft.com/office/drawing/2014/main" id="{F5678107-64D5-9491-23AC-231C47CF2571}"/>
                </a:ext>
              </a:extLst>
            </p:cNvPr>
            <p:cNvSpPr txBox="1"/>
            <p:nvPr/>
          </p:nvSpPr>
          <p:spPr bwMode="gray">
            <a:xfrm>
              <a:off x="4380694" y="5250305"/>
              <a:ext cx="3597322" cy="338554"/>
            </a:xfrm>
            <a:prstGeom prst="rect">
              <a:avLst/>
            </a:prstGeom>
            <a:noFill/>
          </p:spPr>
          <p:txBody>
            <a:bodyPr vert="horz" wrap="square" lIns="0" tIns="0" rIns="0" bIns="0" rtlCol="0">
              <a:spAutoFit/>
            </a:bodyPr>
            <a:lstStyle/>
            <a:p>
              <a:pPr algn="ctr">
                <a:spcBef>
                  <a:spcPts val="600"/>
                </a:spcBef>
              </a:pPr>
              <a:r>
                <a:rPr lang="en-US" sz="2200" b="1" dirty="0">
                  <a:solidFill>
                    <a:schemeClr val="accent6"/>
                  </a:solidFill>
                </a:rPr>
                <a:t>Emotional signs</a:t>
              </a:r>
            </a:p>
          </p:txBody>
        </p:sp>
        <p:pic>
          <p:nvPicPr>
            <p:cNvPr id="9" name="Picture 8">
              <a:extLst>
                <a:ext uri="{FF2B5EF4-FFF2-40B4-BE49-F238E27FC236}">
                  <a16:creationId xmlns:a16="http://schemas.microsoft.com/office/drawing/2014/main" id="{094F94B9-578B-B833-F7D1-EB9D6310A5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0694" y="1304427"/>
              <a:ext cx="3597322" cy="3585114"/>
            </a:xfrm>
            <a:prstGeom prst="rect">
              <a:avLst/>
            </a:prstGeom>
          </p:spPr>
        </p:pic>
      </p:grpSp>
      <p:grpSp>
        <p:nvGrpSpPr>
          <p:cNvPr id="14" name="Group 13">
            <a:extLst>
              <a:ext uri="{FF2B5EF4-FFF2-40B4-BE49-F238E27FC236}">
                <a16:creationId xmlns:a16="http://schemas.microsoft.com/office/drawing/2014/main" id="{BDF48B18-277A-2FA1-246D-6CDB2284FE17}"/>
              </a:ext>
            </a:extLst>
          </p:cNvPr>
          <p:cNvGrpSpPr/>
          <p:nvPr/>
        </p:nvGrpSpPr>
        <p:grpSpPr>
          <a:xfrm>
            <a:off x="8304189" y="1337098"/>
            <a:ext cx="3597323" cy="4251761"/>
            <a:chOff x="8304189" y="1337098"/>
            <a:chExt cx="3597323" cy="4251761"/>
          </a:xfrm>
        </p:grpSpPr>
        <p:sp>
          <p:nvSpPr>
            <p:cNvPr id="5" name="TextBox 4">
              <a:extLst>
                <a:ext uri="{FF2B5EF4-FFF2-40B4-BE49-F238E27FC236}">
                  <a16:creationId xmlns:a16="http://schemas.microsoft.com/office/drawing/2014/main" id="{83962955-0AFF-36A6-0DE0-2FB63D468098}"/>
                </a:ext>
              </a:extLst>
            </p:cNvPr>
            <p:cNvSpPr txBox="1"/>
            <p:nvPr/>
          </p:nvSpPr>
          <p:spPr bwMode="gray">
            <a:xfrm>
              <a:off x="8304189" y="5250305"/>
              <a:ext cx="3597322" cy="338554"/>
            </a:xfrm>
            <a:prstGeom prst="rect">
              <a:avLst/>
            </a:prstGeom>
            <a:noFill/>
          </p:spPr>
          <p:txBody>
            <a:bodyPr vert="horz" wrap="square" lIns="0" tIns="0" rIns="0" bIns="0" rtlCol="0">
              <a:spAutoFit/>
            </a:bodyPr>
            <a:lstStyle/>
            <a:p>
              <a:pPr algn="ctr">
                <a:spcBef>
                  <a:spcPts val="600"/>
                </a:spcBef>
              </a:pPr>
              <a:r>
                <a:rPr lang="en-US" sz="2200" b="1" dirty="0">
                  <a:solidFill>
                    <a:schemeClr val="accent6"/>
                  </a:solidFill>
                </a:rPr>
                <a:t>Behavioral signs</a:t>
              </a:r>
            </a:p>
          </p:txBody>
        </p:sp>
        <p:pic>
          <p:nvPicPr>
            <p:cNvPr id="11" name="Picture 10" descr="A yellow and orange head with a light in the middle&#10;&#10;Description automatically generated">
              <a:extLst>
                <a:ext uri="{FF2B5EF4-FFF2-40B4-BE49-F238E27FC236}">
                  <a16:creationId xmlns:a16="http://schemas.microsoft.com/office/drawing/2014/main" id="{E8C899F4-F6F8-CE3D-798B-1591CC5FB0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4190" y="1337098"/>
              <a:ext cx="3597322" cy="3605470"/>
            </a:xfrm>
            <a:prstGeom prst="rect">
              <a:avLst/>
            </a:prstGeom>
          </p:spPr>
        </p:pic>
      </p:grpSp>
    </p:spTree>
    <p:custDataLst>
      <p:tags r:id="rId1"/>
    </p:custDataLst>
    <p:extLst>
      <p:ext uri="{BB962C8B-B14F-4D97-AF65-F5344CB8AC3E}">
        <p14:creationId xmlns:p14="http://schemas.microsoft.com/office/powerpoint/2010/main" val="62724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6C50-9373-4641-88E4-E0F987B68F3E}"/>
              </a:ext>
            </a:extLst>
          </p:cNvPr>
          <p:cNvSpPr>
            <a:spLocks noGrp="1"/>
          </p:cNvSpPr>
          <p:nvPr>
            <p:ph type="title"/>
          </p:nvPr>
        </p:nvSpPr>
        <p:spPr bwMode="gray"/>
        <p:txBody>
          <a:bodyPr/>
          <a:lstStyle/>
          <a:p>
            <a:r>
              <a:rPr lang="en-US" dirty="0"/>
              <a:t>Stress versus burnout</a:t>
            </a:r>
          </a:p>
        </p:txBody>
      </p:sp>
      <p:pic>
        <p:nvPicPr>
          <p:cNvPr id="8" name="Picture 7" descr="A person sitting on a mat with his head in his hands&#10;&#10;Description automatically generated">
            <a:extLst>
              <a:ext uri="{FF2B5EF4-FFF2-40B4-BE49-F238E27FC236}">
                <a16:creationId xmlns:a16="http://schemas.microsoft.com/office/drawing/2014/main" id="{1DCF3E20-B22A-67C4-DCFE-4651D0FE9F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86" y="1907705"/>
            <a:ext cx="5406314" cy="3042590"/>
          </a:xfrm>
          <a:prstGeom prst="rect">
            <a:avLst/>
          </a:prstGeom>
        </p:spPr>
      </p:pic>
      <p:pic>
        <p:nvPicPr>
          <p:cNvPr id="15" name="Picture 14">
            <a:extLst>
              <a:ext uri="{FF2B5EF4-FFF2-40B4-BE49-F238E27FC236}">
                <a16:creationId xmlns:a16="http://schemas.microsoft.com/office/drawing/2014/main" id="{5EDCC206-A54D-4778-F578-FA6A045BA60D}"/>
              </a:ext>
            </a:extLst>
          </p:cNvPr>
          <p:cNvPicPr>
            <a:picLocks noChangeAspect="1"/>
          </p:cNvPicPr>
          <p:nvPr/>
        </p:nvPicPr>
        <p:blipFill>
          <a:blip r:embed="rId5">
            <a:extLst>
              <a:ext uri="{28A0092B-C50C-407E-A947-70E740481C1C}">
                <a14:useLocalDpi xmlns:a14="http://schemas.microsoft.com/office/drawing/2010/main" val="0"/>
              </a:ext>
            </a:extLst>
          </a:blip>
          <a:srcRect t="1208" b="1208"/>
          <a:stretch/>
        </p:blipFill>
        <p:spPr>
          <a:xfrm>
            <a:off x="6311769" y="1907705"/>
            <a:ext cx="4562222" cy="3041583"/>
          </a:xfrm>
          <a:prstGeom prst="rect">
            <a:avLst/>
          </a:prstGeom>
        </p:spPr>
      </p:pic>
      <p:sp>
        <p:nvSpPr>
          <p:cNvPr id="16" name="TextBox 15">
            <a:extLst>
              <a:ext uri="{FF2B5EF4-FFF2-40B4-BE49-F238E27FC236}">
                <a16:creationId xmlns:a16="http://schemas.microsoft.com/office/drawing/2014/main" id="{D7E1F295-3E3B-7232-002A-8B72F9CB2579}"/>
              </a:ext>
            </a:extLst>
          </p:cNvPr>
          <p:cNvSpPr txBox="1"/>
          <p:nvPr/>
        </p:nvSpPr>
        <p:spPr bwMode="gray">
          <a:xfrm>
            <a:off x="689686" y="5133197"/>
            <a:ext cx="5406314" cy="338554"/>
          </a:xfrm>
          <a:prstGeom prst="rect">
            <a:avLst/>
          </a:prstGeom>
          <a:noFill/>
        </p:spPr>
        <p:txBody>
          <a:bodyPr vert="horz" wrap="square" lIns="0" tIns="0" rIns="0" bIns="0" rtlCol="0">
            <a:spAutoFit/>
          </a:bodyPr>
          <a:lstStyle/>
          <a:p>
            <a:pPr algn="ctr">
              <a:spcBef>
                <a:spcPts val="600"/>
              </a:spcBef>
            </a:pPr>
            <a:r>
              <a:rPr lang="en-US" sz="2200" b="1" dirty="0">
                <a:solidFill>
                  <a:schemeClr val="accent6"/>
                </a:solidFill>
              </a:rPr>
              <a:t>Stress = too much</a:t>
            </a:r>
          </a:p>
        </p:txBody>
      </p:sp>
      <p:sp>
        <p:nvSpPr>
          <p:cNvPr id="17" name="TextBox 16">
            <a:extLst>
              <a:ext uri="{FF2B5EF4-FFF2-40B4-BE49-F238E27FC236}">
                <a16:creationId xmlns:a16="http://schemas.microsoft.com/office/drawing/2014/main" id="{CC8B8F15-799B-E829-9F70-191C75B96598}"/>
              </a:ext>
            </a:extLst>
          </p:cNvPr>
          <p:cNvSpPr txBox="1"/>
          <p:nvPr/>
        </p:nvSpPr>
        <p:spPr bwMode="gray">
          <a:xfrm>
            <a:off x="6311769" y="5133197"/>
            <a:ext cx="4562374" cy="338554"/>
          </a:xfrm>
          <a:prstGeom prst="rect">
            <a:avLst/>
          </a:prstGeom>
          <a:noFill/>
        </p:spPr>
        <p:txBody>
          <a:bodyPr vert="horz" wrap="square" lIns="0" tIns="0" rIns="0" bIns="0" rtlCol="0">
            <a:spAutoFit/>
          </a:bodyPr>
          <a:lstStyle/>
          <a:p>
            <a:pPr algn="ctr">
              <a:spcBef>
                <a:spcPts val="600"/>
              </a:spcBef>
            </a:pPr>
            <a:r>
              <a:rPr lang="en-US" sz="2200" b="1" dirty="0">
                <a:solidFill>
                  <a:schemeClr val="accent6"/>
                </a:solidFill>
              </a:rPr>
              <a:t>Burnout = not enough</a:t>
            </a:r>
          </a:p>
        </p:txBody>
      </p:sp>
    </p:spTree>
    <p:custDataLst>
      <p:tags r:id="rId1"/>
    </p:custDataLst>
    <p:extLst>
      <p:ext uri="{BB962C8B-B14F-4D97-AF65-F5344CB8AC3E}">
        <p14:creationId xmlns:p14="http://schemas.microsoft.com/office/powerpoint/2010/main" val="88307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6E4EC-4C6A-4E4D-B13C-81E4098B9EB5}"/>
              </a:ext>
              <a:ext uri="{C183D7F6-B498-43B3-948B-1728B52AA6E4}">
                <adec:decorative xmlns:adec="http://schemas.microsoft.com/office/drawing/2017/decorative" val="1"/>
              </a:ext>
            </a:extLst>
          </p:cNvPr>
          <p:cNvSpPr/>
          <p:nvPr/>
        </p:nvSpPr>
        <p:spPr bwMode="gray">
          <a:xfrm>
            <a:off x="0" y="2468746"/>
            <a:ext cx="12192000" cy="162103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8" name="Oval 7">
            <a:extLst>
              <a:ext uri="{FF2B5EF4-FFF2-40B4-BE49-F238E27FC236}">
                <a16:creationId xmlns:a16="http://schemas.microsoft.com/office/drawing/2014/main" id="{722CF6B7-32AB-41B2-AED0-D28B8DFF0CF3}"/>
              </a:ext>
              <a:ext uri="{C183D7F6-B498-43B3-948B-1728B52AA6E4}">
                <adec:decorative xmlns:adec="http://schemas.microsoft.com/office/drawing/2017/decorative" val="1"/>
              </a:ext>
            </a:extLst>
          </p:cNvPr>
          <p:cNvSpPr/>
          <p:nvPr/>
        </p:nvSpPr>
        <p:spPr bwMode="gray">
          <a:xfrm>
            <a:off x="5680165" y="2052911"/>
            <a:ext cx="831669" cy="831669"/>
          </a:xfrm>
          <a:prstGeom prst="ellipse">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pic>
        <p:nvPicPr>
          <p:cNvPr id="5" name="Picture 4">
            <a:extLst>
              <a:ext uri="{FF2B5EF4-FFF2-40B4-BE49-F238E27FC236}">
                <a16:creationId xmlns:a16="http://schemas.microsoft.com/office/drawing/2014/main" id="{6F06D39D-5726-4711-9B3D-32EEC30E068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5791200" y="2165584"/>
            <a:ext cx="609601" cy="609601"/>
          </a:xfrm>
          <a:prstGeom prst="rect">
            <a:avLst/>
          </a:prstGeom>
        </p:spPr>
      </p:pic>
      <p:sp>
        <p:nvSpPr>
          <p:cNvPr id="3" name="TextBox 2">
            <a:extLst>
              <a:ext uri="{FF2B5EF4-FFF2-40B4-BE49-F238E27FC236}">
                <a16:creationId xmlns:a16="http://schemas.microsoft.com/office/drawing/2014/main" id="{C86910B6-B236-40CE-B8BA-E26B1C28FBC1}"/>
              </a:ext>
            </a:extLst>
          </p:cNvPr>
          <p:cNvSpPr txBox="1"/>
          <p:nvPr/>
        </p:nvSpPr>
        <p:spPr bwMode="gray">
          <a:xfrm>
            <a:off x="744289" y="2993860"/>
            <a:ext cx="10706986" cy="615553"/>
          </a:xfrm>
          <a:prstGeom prst="rect">
            <a:avLst/>
          </a:prstGeom>
          <a:noFill/>
        </p:spPr>
        <p:txBody>
          <a:bodyPr wrap="square" lIns="0" tIns="0" rIns="0" bIns="0" rtlCol="0">
            <a:spAutoFit/>
          </a:bodyPr>
          <a:lstStyle/>
          <a:p>
            <a:pPr algn="ctr"/>
            <a:r>
              <a:rPr lang="en-US" sz="4000" b="1" dirty="0">
                <a:solidFill>
                  <a:schemeClr val="accent6"/>
                </a:solidFill>
              </a:rPr>
              <a:t>What Causes Burnout?</a:t>
            </a:r>
          </a:p>
        </p:txBody>
      </p:sp>
    </p:spTree>
    <p:custDataLst>
      <p:tags r:id="rId1"/>
    </p:custDataLst>
    <p:extLst>
      <p:ext uri="{BB962C8B-B14F-4D97-AF65-F5344CB8AC3E}">
        <p14:creationId xmlns:p14="http://schemas.microsoft.com/office/powerpoint/2010/main" val="18888008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PTUM THEME" val="dcGxbVVn"/>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NEW_OHTS_PPT_Template_v1.0_FINAL  -  Read-Only" id="{F6E6175F-33F7-4414-952D-155CD093BD77}" vid="{69861EFE-4747-4885-96BD-7FC81A0386F5}"/>
    </a:ext>
  </a:extLst>
</a:theme>
</file>

<file path=ppt/theme/theme2.xml><?xml version="1.0" encoding="utf-8"?>
<a:theme xmlns:a="http://schemas.openxmlformats.org/drawingml/2006/main" name="Office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NEW_OHTS_PPT_Template_v1.0_FINAL</Template>
  <TotalTime>6065</TotalTime>
  <Words>1308</Words>
  <Application>Microsoft Office PowerPoint</Application>
  <PresentationFormat>Widescreen</PresentationFormat>
  <Paragraphs>167</Paragraphs>
  <Slides>31</Slides>
  <Notes>31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31</vt:i4>
      </vt:variant>
    </vt:vector>
  </HeadingPairs>
  <TitlesOfParts>
    <vt:vector size="33" baseType="lpstr">
      <vt:lpstr>Arial</vt:lpstr>
      <vt:lpstr>Optum Theme</vt:lpstr>
      <vt:lpstr>Welcome to your webinar!</vt:lpstr>
      <vt:lpstr>Preventing Burnout</vt:lpstr>
      <vt:lpstr>Learning points</vt:lpstr>
      <vt:lpstr>PowerPoint Presentation</vt:lpstr>
      <vt:lpstr>PowerPoint Presentation</vt:lpstr>
      <vt:lpstr>Burnout defined</vt:lpstr>
      <vt:lpstr>Signs and symptoms of burnout</vt:lpstr>
      <vt:lpstr>Stress versus burnout</vt:lpstr>
      <vt:lpstr>PowerPoint Presentation</vt:lpstr>
      <vt:lpstr>PowerPoint Presentation</vt:lpstr>
      <vt:lpstr>Causes of burnout</vt:lpstr>
      <vt:lpstr>Causes of burnout</vt:lpstr>
      <vt:lpstr>PowerPoint Presentation</vt:lpstr>
      <vt:lpstr>Fact or fiction</vt:lpstr>
      <vt:lpstr>Fact or fiction</vt:lpstr>
      <vt:lpstr>Fact or fiction</vt:lpstr>
      <vt:lpstr>Fact or fiction</vt:lpstr>
      <vt:lpstr>PowerPoint Presentation</vt:lpstr>
      <vt:lpstr>The Three R Approach</vt:lpstr>
      <vt:lpstr>Turn to other people</vt:lpstr>
      <vt:lpstr>Reframe the way you look at work</vt:lpstr>
      <vt:lpstr>Reevaluate your priorities</vt:lpstr>
      <vt:lpstr>Make exercise a priority</vt:lpstr>
      <vt:lpstr>Support your mood and energy with a healthy diet</vt:lpstr>
      <vt:lpstr>Mindfulness</vt:lpstr>
      <vt:lpstr>Emotional Wellbeing Solutions (EWS)</vt:lpstr>
      <vt:lpstr>About professional support</vt:lpstr>
      <vt:lpstr>PowerPoint Presentation</vt:lpstr>
      <vt:lpstr>PowerPoint Presentation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instructional designers: how to use this template</dc:title>
  <dc:creator>Walker, M Heather</dc:creator>
  <dc:description>Optum 2022 template developed by Creative Partners. 16:9 on-screen GLG.</dc:description>
  <cp:lastModifiedBy>Houser, Monica L</cp:lastModifiedBy>
  <cp:revision>91</cp:revision>
  <dcterms:created xsi:type="dcterms:W3CDTF">2023-08-17T15:20:29Z</dcterms:created>
  <dcterms:modified xsi:type="dcterms:W3CDTF">2024-04-10T20:48:20Z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2022-09-29T20:47:05Z</vt:lpwstr>
  </property>
  <property fmtid="{D5CDD505-2E9C-101B-9397-08002B2CF9AE}" pid="4" name="MSIP_Label_a8a73c85-e524-44a6-bd58-7df7ef87be8f_Method">
    <vt:lpwstr>Privileged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98bcdf8f-69c6-4c4f-b594-19ee8ee6872f</vt:lpwstr>
  </property>
  <property fmtid="{D5CDD505-2E9C-101B-9397-08002B2CF9AE}" pid="8" name="MSIP_Label_a8a73c85-e524-44a6-bd58-7df7ef87be8f_ContentBits">
    <vt:lpwstr>0</vt:lpwstr>
  </property>
  <property fmtid="{D5CDD505-2E9C-101B-9397-08002B2CF9AE}" pid="9" name="ArticulateGUID">
    <vt:lpwstr>614460BE-E907-4E35-8129-E39C89953081</vt:lpwstr>
  </property>
  <property fmtid="{D5CDD505-2E9C-101B-9397-08002B2CF9AE}" pid="10" name="ArticulatePath">
    <vt:lpwstr>https://uhgazure-my.sharepoint.com/personal/heather_walker2_optum_com/Documents/EWS/EWS Optum Template 2023</vt:lpwstr>
  </property>
</Properties>
</file>