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35"/>
  </p:notesMasterIdLst>
  <p:handoutMasterIdLst>
    <p:handoutMasterId r:id="rId36"/>
  </p:handoutMasterIdLst>
  <p:sldIdLst>
    <p:sldId id="276" r:id="rId5"/>
    <p:sldId id="280" r:id="rId6"/>
    <p:sldId id="282" r:id="rId7"/>
    <p:sldId id="283" r:id="rId8"/>
    <p:sldId id="290" r:id="rId9"/>
    <p:sldId id="291" r:id="rId10"/>
    <p:sldId id="299" r:id="rId11"/>
    <p:sldId id="302" r:id="rId12"/>
    <p:sldId id="303" r:id="rId13"/>
    <p:sldId id="304" r:id="rId14"/>
    <p:sldId id="333" r:id="rId15"/>
    <p:sldId id="306" r:id="rId16"/>
    <p:sldId id="307" r:id="rId17"/>
    <p:sldId id="310" r:id="rId18"/>
    <p:sldId id="311" r:id="rId19"/>
    <p:sldId id="312" r:id="rId20"/>
    <p:sldId id="334" r:id="rId21"/>
    <p:sldId id="314" r:id="rId22"/>
    <p:sldId id="316" r:id="rId23"/>
    <p:sldId id="318" r:id="rId24"/>
    <p:sldId id="320" r:id="rId25"/>
    <p:sldId id="322" r:id="rId26"/>
    <p:sldId id="323" r:id="rId27"/>
    <p:sldId id="337" r:id="rId28"/>
    <p:sldId id="327" r:id="rId29"/>
    <p:sldId id="328" r:id="rId30"/>
    <p:sldId id="329" r:id="rId31"/>
    <p:sldId id="330" r:id="rId32"/>
    <p:sldId id="331" r:id="rId33"/>
    <p:sldId id="332" r:id="rId34"/>
  </p:sldIdLst>
  <p:sldSz cx="7772400" cy="10058400"/>
  <p:notesSz cx="7010400" cy="92964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orient="horz" pos="804">
          <p15:clr>
            <a:srgbClr val="A4A3A4"/>
          </p15:clr>
        </p15:guide>
        <p15:guide id="3" orient="horz" pos="5759">
          <p15:clr>
            <a:srgbClr val="A4A3A4"/>
          </p15:clr>
        </p15:guide>
        <p15:guide id="4" orient="horz" pos="1241">
          <p15:clr>
            <a:srgbClr val="A4A3A4"/>
          </p15:clr>
        </p15:guide>
        <p15:guide id="5" pos="2448">
          <p15:clr>
            <a:srgbClr val="A4A3A4"/>
          </p15:clr>
        </p15:guide>
        <p15:guide id="6" pos="4606">
          <p15:clr>
            <a:srgbClr val="A4A3A4"/>
          </p15:clr>
        </p15:guide>
        <p15:guide id="7" pos="29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E9FD2B-A01A-7603-4092-814E4044CD3F}" v="2" dt="2020-10-23T19:34:36.519"/>
  </p1510:revLst>
</p1510:revInfo>
</file>

<file path=ppt/tableStyles.xml><?xml version="1.0" encoding="utf-8"?>
<a:tblStyleLst xmlns:a="http://schemas.openxmlformats.org/drawingml/2006/main" def="{5FD0F851-EC5A-4D38-B0AD-8093EC10F338}">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56" autoAdjust="0"/>
    <p:restoredTop sz="78898" autoAdjust="0"/>
  </p:normalViewPr>
  <p:slideViewPr>
    <p:cSldViewPr snapToGrid="0">
      <p:cViewPr>
        <p:scale>
          <a:sx n="50" d="100"/>
          <a:sy n="50" d="100"/>
        </p:scale>
        <p:origin x="2180" y="-120"/>
      </p:cViewPr>
      <p:guideLst>
        <p:guide orient="horz" pos="3168"/>
        <p:guide orient="horz" pos="804"/>
        <p:guide orient="horz" pos="5759"/>
        <p:guide orient="horz" pos="1241"/>
        <p:guide pos="2448"/>
        <p:guide pos="4606"/>
        <p:guide pos="29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400"/>
    </p:cViewPr>
  </p:sorterViewPr>
  <p:notesViewPr>
    <p:cSldViewPr snapToGrid="0" showGuides="1">
      <p:cViewPr varScale="1">
        <p:scale>
          <a:sx n="83" d="100"/>
          <a:sy n="83" d="100"/>
        </p:scale>
        <p:origin x="-3816" y="-78"/>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8A44135-346D-4984-992A-2748774C843D}" type="datetimeFigureOut">
              <a:rPr lang="en-US" smtClean="0">
                <a:latin typeface="Arial" panose="020B0604020202020204" pitchFamily="34" charset="0"/>
              </a:rPr>
              <a:pPr/>
              <a:t>10/23/2020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panose="020B0604020202020204" pitchFamily="34" charset="0"/>
              </a:defRPr>
            </a:lvl1pPr>
          </a:lstStyle>
          <a:p>
            <a:fld id="{69A07C00-4D30-4D5D-9A03-C91B9C1FD54F}" type="datetimeFigureOut">
              <a:rPr lang="en-US" smtClean="0"/>
              <a:pPr/>
              <a:t>10/23/2020</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2159000" y="696913"/>
            <a:ext cx="2692400" cy="3486150"/>
          </a:xfrm>
          <a:ln/>
        </p:spPr>
      </p:sp>
      <p:sp>
        <p:nvSpPr>
          <p:cNvPr id="6553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6554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F98072ED-5DDA-401E-957D-5CA088884D12}" type="slidenum">
              <a:rPr lang="en-US" altLang="en-US">
                <a:solidFill>
                  <a:srgbClr val="646D72"/>
                </a:solidFill>
                <a:latin typeface="Calibri" pitchFamily="34" charset="0"/>
              </a:rPr>
              <a:pPr algn="r" eaLnBrk="1" hangingPunct="1">
                <a:spcBef>
                  <a:spcPct val="0"/>
                </a:spcBef>
              </a:pPr>
              <a:t>2</a:t>
            </a:fld>
            <a:endParaRPr lang="en-US" altLang="en-US">
              <a:solidFill>
                <a:srgbClr val="646D72"/>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2159000" y="696913"/>
            <a:ext cx="2692400" cy="3486150"/>
          </a:xfrm>
          <a:ln/>
        </p:spPr>
      </p:sp>
      <p:sp>
        <p:nvSpPr>
          <p:cNvPr id="9113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1140"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7D4D9F74-827A-4D79-BD13-662BBC29FEE7}" type="slidenum">
              <a:rPr lang="en-US" altLang="en-US" sz="1300"/>
              <a:pPr>
                <a:spcBef>
                  <a:spcPct val="0"/>
                </a:spcBef>
              </a:pPr>
              <a:t>11</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2159000" y="696913"/>
            <a:ext cx="2692400" cy="3486150"/>
          </a:xfrm>
          <a:ln/>
        </p:spPr>
      </p:sp>
      <p:sp>
        <p:nvSpPr>
          <p:cNvPr id="9216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2164"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3511185A-F33F-439B-AB00-1B29A3A9BC46}" type="slidenum">
              <a:rPr lang="en-US" altLang="en-US" sz="1300"/>
              <a:pPr>
                <a:spcBef>
                  <a:spcPct val="0"/>
                </a:spcBef>
              </a:pPr>
              <a:t>12</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2159000" y="696913"/>
            <a:ext cx="2692400" cy="3486150"/>
          </a:xfrm>
          <a:ln/>
        </p:spPr>
      </p:sp>
      <p:sp>
        <p:nvSpPr>
          <p:cNvPr id="9318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3188"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65A17B57-17B8-4F53-89FB-1F309C3D2F44}" type="slidenum">
              <a:rPr lang="en-US" altLang="en-US" sz="1300"/>
              <a:pPr>
                <a:spcBef>
                  <a:spcPct val="0"/>
                </a:spcBef>
              </a:pPr>
              <a:t>13</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2159000" y="696913"/>
            <a:ext cx="2692400" cy="3486150"/>
          </a:xfrm>
          <a:ln/>
        </p:spPr>
      </p:sp>
      <p:sp>
        <p:nvSpPr>
          <p:cNvPr id="9625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626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E717D636-A02D-451B-A99E-96C917D7987F}" type="slidenum">
              <a:rPr lang="en-US" altLang="en-US">
                <a:solidFill>
                  <a:srgbClr val="646D72"/>
                </a:solidFill>
                <a:latin typeface="Calibri" pitchFamily="34" charset="0"/>
              </a:rPr>
              <a:pPr algn="r" eaLnBrk="1" hangingPunct="1">
                <a:spcBef>
                  <a:spcPct val="0"/>
                </a:spcBef>
              </a:pPr>
              <a:t>14</a:t>
            </a:fld>
            <a:endParaRPr lang="en-US" altLang="en-US">
              <a:solidFill>
                <a:srgbClr val="646D72"/>
              </a:solidFill>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2159000" y="696913"/>
            <a:ext cx="2692400" cy="3486150"/>
          </a:xfrm>
          <a:ln/>
        </p:spPr>
      </p:sp>
      <p:sp>
        <p:nvSpPr>
          <p:cNvPr id="9728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7284" name="Slide Number Placeholder 3"/>
          <p:cNvSpPr txBox="1">
            <a:spLocks noGrp="1"/>
          </p:cNvSpPr>
          <p:nvPr/>
        </p:nvSpPr>
        <p:spPr bwMode="auto">
          <a:xfrm>
            <a:off x="3804482" y="8549734"/>
            <a:ext cx="2912905" cy="44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76" tIns="44888" rIns="89776" bIns="44888" anchor="b"/>
          <a:lstStyle>
            <a:lvl1pPr defTabSz="465138">
              <a:spcBef>
                <a:spcPct val="30000"/>
              </a:spcBef>
              <a:defRPr sz="1200">
                <a:solidFill>
                  <a:schemeClr val="tx1"/>
                </a:solidFill>
                <a:latin typeface="Arial" charset="0"/>
                <a:ea typeface="ＭＳ Ｐゴシック" pitchFamily="34" charset="-128"/>
              </a:defRPr>
            </a:lvl1pPr>
            <a:lvl2pPr marL="742950" indent="-285750" defTabSz="465138">
              <a:spcBef>
                <a:spcPct val="30000"/>
              </a:spcBef>
              <a:defRPr sz="1200">
                <a:solidFill>
                  <a:schemeClr val="tx1"/>
                </a:solidFill>
                <a:latin typeface="Arial" charset="0"/>
                <a:ea typeface="ＭＳ Ｐゴシック" pitchFamily="34" charset="-128"/>
              </a:defRPr>
            </a:lvl2pPr>
            <a:lvl3pPr marL="1143000" indent="-228600" defTabSz="465138">
              <a:spcBef>
                <a:spcPct val="30000"/>
              </a:spcBef>
              <a:defRPr sz="1200">
                <a:solidFill>
                  <a:schemeClr val="tx1"/>
                </a:solidFill>
                <a:latin typeface="Arial" charset="0"/>
                <a:ea typeface="ＭＳ Ｐゴシック" pitchFamily="34" charset="-128"/>
              </a:defRPr>
            </a:lvl3pPr>
            <a:lvl4pPr marL="1600200" indent="-228600" defTabSz="465138">
              <a:spcBef>
                <a:spcPct val="30000"/>
              </a:spcBef>
              <a:defRPr sz="1200">
                <a:solidFill>
                  <a:schemeClr val="tx1"/>
                </a:solidFill>
                <a:latin typeface="Arial" charset="0"/>
                <a:ea typeface="ＭＳ Ｐゴシック" pitchFamily="34" charset="-128"/>
              </a:defRPr>
            </a:lvl4pPr>
            <a:lvl5pPr marL="2057400" indent="-228600" defTabSz="465138">
              <a:spcBef>
                <a:spcPct val="30000"/>
              </a:spcBef>
              <a:defRPr sz="1200">
                <a:solidFill>
                  <a:schemeClr val="tx1"/>
                </a:solidFill>
                <a:latin typeface="Arial" charset="0"/>
                <a:ea typeface="ＭＳ Ｐゴシック" pitchFamily="34" charset="-128"/>
              </a:defRPr>
            </a:lvl5pPr>
            <a:lvl6pPr marL="25146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7703EE83-9AD7-4809-8EC2-7064A25252E7}" type="slidenum">
              <a:rPr lang="en-US" altLang="en-US">
                <a:solidFill>
                  <a:srgbClr val="646D72"/>
                </a:solidFill>
                <a:latin typeface="Calibri" pitchFamily="34" charset="0"/>
              </a:rPr>
              <a:pPr algn="r" eaLnBrk="1" hangingPunct="1">
                <a:spcBef>
                  <a:spcPct val="0"/>
                </a:spcBef>
              </a:pPr>
              <a:t>15</a:t>
            </a:fld>
            <a:endParaRPr lang="en-US" altLang="en-US">
              <a:solidFill>
                <a:srgbClr val="646D72"/>
              </a:solidFill>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2159000" y="696913"/>
            <a:ext cx="2692400" cy="3486150"/>
          </a:xfrm>
          <a:ln/>
        </p:spPr>
      </p:sp>
      <p:sp>
        <p:nvSpPr>
          <p:cNvPr id="9830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8308" name="Slide Number Placeholder 3"/>
          <p:cNvSpPr txBox="1">
            <a:spLocks noGrp="1"/>
          </p:cNvSpPr>
          <p:nvPr/>
        </p:nvSpPr>
        <p:spPr bwMode="auto">
          <a:xfrm>
            <a:off x="3804482" y="8549734"/>
            <a:ext cx="2912905" cy="44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76" tIns="44888" rIns="89776" bIns="44888" anchor="b"/>
          <a:lstStyle>
            <a:lvl1pPr defTabSz="465138">
              <a:spcBef>
                <a:spcPct val="30000"/>
              </a:spcBef>
              <a:defRPr sz="1200">
                <a:solidFill>
                  <a:schemeClr val="tx1"/>
                </a:solidFill>
                <a:latin typeface="Arial" charset="0"/>
                <a:ea typeface="ＭＳ Ｐゴシック" pitchFamily="34" charset="-128"/>
              </a:defRPr>
            </a:lvl1pPr>
            <a:lvl2pPr marL="742950" indent="-285750" defTabSz="465138">
              <a:spcBef>
                <a:spcPct val="30000"/>
              </a:spcBef>
              <a:defRPr sz="1200">
                <a:solidFill>
                  <a:schemeClr val="tx1"/>
                </a:solidFill>
                <a:latin typeface="Arial" charset="0"/>
                <a:ea typeface="ＭＳ Ｐゴシック" pitchFamily="34" charset="-128"/>
              </a:defRPr>
            </a:lvl2pPr>
            <a:lvl3pPr marL="1143000" indent="-228600" defTabSz="465138">
              <a:spcBef>
                <a:spcPct val="30000"/>
              </a:spcBef>
              <a:defRPr sz="1200">
                <a:solidFill>
                  <a:schemeClr val="tx1"/>
                </a:solidFill>
                <a:latin typeface="Arial" charset="0"/>
                <a:ea typeface="ＭＳ Ｐゴシック" pitchFamily="34" charset="-128"/>
              </a:defRPr>
            </a:lvl3pPr>
            <a:lvl4pPr marL="1600200" indent="-228600" defTabSz="465138">
              <a:spcBef>
                <a:spcPct val="30000"/>
              </a:spcBef>
              <a:defRPr sz="1200">
                <a:solidFill>
                  <a:schemeClr val="tx1"/>
                </a:solidFill>
                <a:latin typeface="Arial" charset="0"/>
                <a:ea typeface="ＭＳ Ｐゴシック" pitchFamily="34" charset="-128"/>
              </a:defRPr>
            </a:lvl4pPr>
            <a:lvl5pPr marL="2057400" indent="-228600" defTabSz="465138">
              <a:spcBef>
                <a:spcPct val="30000"/>
              </a:spcBef>
              <a:defRPr sz="1200">
                <a:solidFill>
                  <a:schemeClr val="tx1"/>
                </a:solidFill>
                <a:latin typeface="Arial" charset="0"/>
                <a:ea typeface="ＭＳ Ｐゴシック" pitchFamily="34" charset="-128"/>
              </a:defRPr>
            </a:lvl5pPr>
            <a:lvl6pPr marL="25146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EFEA5C5-BDCE-4A58-8B9B-3A5EA50BADA2}" type="slidenum">
              <a:rPr lang="en-US" altLang="en-US">
                <a:solidFill>
                  <a:srgbClr val="646D72"/>
                </a:solidFill>
                <a:latin typeface="Calibri" pitchFamily="34" charset="0"/>
              </a:rPr>
              <a:pPr algn="r" eaLnBrk="1" hangingPunct="1">
                <a:spcBef>
                  <a:spcPct val="0"/>
                </a:spcBef>
              </a:pPr>
              <a:t>16</a:t>
            </a:fld>
            <a:endParaRPr lang="en-US" altLang="en-US">
              <a:solidFill>
                <a:srgbClr val="646D72"/>
              </a:solidFill>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xfrm>
            <a:off x="2159000" y="696913"/>
            <a:ext cx="2692400" cy="3486150"/>
          </a:xfrm>
          <a:ln/>
        </p:spPr>
      </p:sp>
      <p:sp>
        <p:nvSpPr>
          <p:cNvPr id="9933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9332" name="Slide Number Placeholder 3"/>
          <p:cNvSpPr txBox="1">
            <a:spLocks noGrp="1"/>
          </p:cNvSpPr>
          <p:nvPr/>
        </p:nvSpPr>
        <p:spPr bwMode="auto">
          <a:xfrm>
            <a:off x="3804482" y="8549734"/>
            <a:ext cx="2912905" cy="44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76" tIns="44888" rIns="89776" bIns="44888" anchor="b"/>
          <a:lstStyle>
            <a:lvl1pPr defTabSz="465138">
              <a:spcBef>
                <a:spcPct val="30000"/>
              </a:spcBef>
              <a:defRPr sz="1200">
                <a:solidFill>
                  <a:schemeClr val="tx1"/>
                </a:solidFill>
                <a:latin typeface="Arial" charset="0"/>
                <a:ea typeface="ＭＳ Ｐゴシック" pitchFamily="34" charset="-128"/>
              </a:defRPr>
            </a:lvl1pPr>
            <a:lvl2pPr marL="742950" indent="-285750" defTabSz="465138">
              <a:spcBef>
                <a:spcPct val="30000"/>
              </a:spcBef>
              <a:defRPr sz="1200">
                <a:solidFill>
                  <a:schemeClr val="tx1"/>
                </a:solidFill>
                <a:latin typeface="Arial" charset="0"/>
                <a:ea typeface="ＭＳ Ｐゴシック" pitchFamily="34" charset="-128"/>
              </a:defRPr>
            </a:lvl2pPr>
            <a:lvl3pPr marL="1143000" indent="-228600" defTabSz="465138">
              <a:spcBef>
                <a:spcPct val="30000"/>
              </a:spcBef>
              <a:defRPr sz="1200">
                <a:solidFill>
                  <a:schemeClr val="tx1"/>
                </a:solidFill>
                <a:latin typeface="Arial" charset="0"/>
                <a:ea typeface="ＭＳ Ｐゴシック" pitchFamily="34" charset="-128"/>
              </a:defRPr>
            </a:lvl3pPr>
            <a:lvl4pPr marL="1600200" indent="-228600" defTabSz="465138">
              <a:spcBef>
                <a:spcPct val="30000"/>
              </a:spcBef>
              <a:defRPr sz="1200">
                <a:solidFill>
                  <a:schemeClr val="tx1"/>
                </a:solidFill>
                <a:latin typeface="Arial" charset="0"/>
                <a:ea typeface="ＭＳ Ｐゴシック" pitchFamily="34" charset="-128"/>
              </a:defRPr>
            </a:lvl4pPr>
            <a:lvl5pPr marL="2057400" indent="-228600" defTabSz="465138">
              <a:spcBef>
                <a:spcPct val="30000"/>
              </a:spcBef>
              <a:defRPr sz="1200">
                <a:solidFill>
                  <a:schemeClr val="tx1"/>
                </a:solidFill>
                <a:latin typeface="Arial" charset="0"/>
                <a:ea typeface="ＭＳ Ｐゴシック" pitchFamily="34" charset="-128"/>
              </a:defRPr>
            </a:lvl5pPr>
            <a:lvl6pPr marL="25146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B5D49A53-9581-4237-8783-54891816AB8E}" type="slidenum">
              <a:rPr lang="en-US" altLang="en-US">
                <a:solidFill>
                  <a:srgbClr val="646D72"/>
                </a:solidFill>
                <a:latin typeface="Calibri" pitchFamily="34" charset="0"/>
              </a:rPr>
              <a:pPr algn="r" eaLnBrk="1" hangingPunct="1">
                <a:spcBef>
                  <a:spcPct val="0"/>
                </a:spcBef>
              </a:pPr>
              <a:t>17</a:t>
            </a:fld>
            <a:endParaRPr lang="en-US" altLang="en-US">
              <a:solidFill>
                <a:srgbClr val="646D72"/>
              </a:solidFill>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xfrm>
            <a:off x="2159000" y="696913"/>
            <a:ext cx="2692400" cy="3486150"/>
          </a:xfrm>
          <a:ln/>
        </p:spPr>
      </p:sp>
      <p:sp>
        <p:nvSpPr>
          <p:cNvPr id="100355"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00356" name="Slide Number Placeholder 3"/>
          <p:cNvSpPr txBox="1">
            <a:spLocks noGrp="1"/>
          </p:cNvSpPr>
          <p:nvPr/>
        </p:nvSpPr>
        <p:spPr bwMode="auto">
          <a:xfrm>
            <a:off x="3804482" y="8549734"/>
            <a:ext cx="2912905" cy="44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76" tIns="44888" rIns="89776" bIns="44888" anchor="b"/>
          <a:lstStyle>
            <a:lvl1pPr defTabSz="465138">
              <a:spcBef>
                <a:spcPct val="30000"/>
              </a:spcBef>
              <a:defRPr sz="1200">
                <a:solidFill>
                  <a:schemeClr val="tx1"/>
                </a:solidFill>
                <a:latin typeface="Arial" charset="0"/>
                <a:ea typeface="ＭＳ Ｐゴシック" pitchFamily="34" charset="-128"/>
              </a:defRPr>
            </a:lvl1pPr>
            <a:lvl2pPr marL="742950" indent="-285750" defTabSz="465138">
              <a:spcBef>
                <a:spcPct val="30000"/>
              </a:spcBef>
              <a:defRPr sz="1200">
                <a:solidFill>
                  <a:schemeClr val="tx1"/>
                </a:solidFill>
                <a:latin typeface="Arial" charset="0"/>
                <a:ea typeface="ＭＳ Ｐゴシック" pitchFamily="34" charset="-128"/>
              </a:defRPr>
            </a:lvl2pPr>
            <a:lvl3pPr marL="1143000" indent="-228600" defTabSz="465138">
              <a:spcBef>
                <a:spcPct val="30000"/>
              </a:spcBef>
              <a:defRPr sz="1200">
                <a:solidFill>
                  <a:schemeClr val="tx1"/>
                </a:solidFill>
                <a:latin typeface="Arial" charset="0"/>
                <a:ea typeface="ＭＳ Ｐゴシック" pitchFamily="34" charset="-128"/>
              </a:defRPr>
            </a:lvl3pPr>
            <a:lvl4pPr marL="1600200" indent="-228600" defTabSz="465138">
              <a:spcBef>
                <a:spcPct val="30000"/>
              </a:spcBef>
              <a:defRPr sz="1200">
                <a:solidFill>
                  <a:schemeClr val="tx1"/>
                </a:solidFill>
                <a:latin typeface="Arial" charset="0"/>
                <a:ea typeface="ＭＳ Ｐゴシック" pitchFamily="34" charset="-128"/>
              </a:defRPr>
            </a:lvl4pPr>
            <a:lvl5pPr marL="2057400" indent="-228600" defTabSz="465138">
              <a:spcBef>
                <a:spcPct val="30000"/>
              </a:spcBef>
              <a:defRPr sz="1200">
                <a:solidFill>
                  <a:schemeClr val="tx1"/>
                </a:solidFill>
                <a:latin typeface="Arial" charset="0"/>
                <a:ea typeface="ＭＳ Ｐゴシック" pitchFamily="34" charset="-128"/>
              </a:defRPr>
            </a:lvl5pPr>
            <a:lvl6pPr marL="25146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6513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602C30C3-EC88-4E7E-85AD-DF20EDBF2302}" type="slidenum">
              <a:rPr lang="en-US" altLang="en-US">
                <a:solidFill>
                  <a:srgbClr val="646D72"/>
                </a:solidFill>
                <a:latin typeface="Calibri" pitchFamily="34" charset="0"/>
              </a:rPr>
              <a:pPr algn="r" eaLnBrk="1" hangingPunct="1">
                <a:spcBef>
                  <a:spcPct val="0"/>
                </a:spcBef>
              </a:pPr>
              <a:t>18</a:t>
            </a:fld>
            <a:endParaRPr lang="en-US" altLang="en-US">
              <a:solidFill>
                <a:srgbClr val="646D72"/>
              </a:solidFill>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xfrm>
            <a:off x="2159000" y="696913"/>
            <a:ext cx="2692400" cy="3486150"/>
          </a:xfrm>
          <a:ln/>
        </p:spPr>
      </p:sp>
      <p:sp>
        <p:nvSpPr>
          <p:cNvPr id="10240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02404"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A24963CC-8249-4CDC-8281-3BC7A413ADC0}" type="slidenum">
              <a:rPr lang="en-US" altLang="en-US">
                <a:solidFill>
                  <a:srgbClr val="646D72"/>
                </a:solidFill>
                <a:latin typeface="Calibri" pitchFamily="34" charset="0"/>
              </a:rPr>
              <a:pPr algn="r" eaLnBrk="1" hangingPunct="1">
                <a:spcBef>
                  <a:spcPct val="0"/>
                </a:spcBef>
              </a:pPr>
              <a:t>19</a:t>
            </a:fld>
            <a:endParaRPr lang="en-US" altLang="en-US">
              <a:solidFill>
                <a:srgbClr val="646D72"/>
              </a:solidFill>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xfrm>
            <a:off x="2159000" y="696913"/>
            <a:ext cx="2692400" cy="3486150"/>
          </a:xfrm>
          <a:ln/>
        </p:spPr>
      </p:sp>
      <p:sp>
        <p:nvSpPr>
          <p:cNvPr id="10445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04452"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1E247407-AE70-4886-8B43-19CF86DCCCF5}" type="slidenum">
              <a:rPr lang="en-US" altLang="en-US">
                <a:solidFill>
                  <a:srgbClr val="646D72"/>
                </a:solidFill>
                <a:latin typeface="Calibri" pitchFamily="34" charset="0"/>
              </a:rPr>
              <a:pPr algn="r" eaLnBrk="1" hangingPunct="1">
                <a:spcBef>
                  <a:spcPct val="0"/>
                </a:spcBef>
              </a:pPr>
              <a:t>20</a:t>
            </a:fld>
            <a:endParaRPr lang="en-US" altLang="en-US">
              <a:solidFill>
                <a:srgbClr val="646D72"/>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2159000" y="696913"/>
            <a:ext cx="2692400" cy="3486150"/>
          </a:xfrm>
          <a:ln/>
        </p:spPr>
      </p:sp>
      <p:sp>
        <p:nvSpPr>
          <p:cNvPr id="6758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67588"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2444A4E-B43F-465A-9B5E-BF04D15B17E1}" type="slidenum">
              <a:rPr lang="en-US" altLang="en-US">
                <a:solidFill>
                  <a:srgbClr val="646D72"/>
                </a:solidFill>
                <a:latin typeface="Calibri" pitchFamily="34" charset="0"/>
              </a:rPr>
              <a:pPr algn="r" eaLnBrk="1" hangingPunct="1">
                <a:spcBef>
                  <a:spcPct val="0"/>
                </a:spcBef>
              </a:pPr>
              <a:t>3</a:t>
            </a:fld>
            <a:endParaRPr lang="en-US" altLang="en-US">
              <a:solidFill>
                <a:srgbClr val="646D72"/>
              </a:solidFill>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xfrm>
            <a:off x="2159000" y="696913"/>
            <a:ext cx="2692400" cy="3486150"/>
          </a:xfrm>
          <a:ln/>
        </p:spPr>
      </p:sp>
      <p:sp>
        <p:nvSpPr>
          <p:cNvPr id="10649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0650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8F9ECCDF-C1EC-45BE-8F44-998FF078C623}" type="slidenum">
              <a:rPr lang="en-US" altLang="en-US">
                <a:solidFill>
                  <a:srgbClr val="646D72"/>
                </a:solidFill>
                <a:latin typeface="Calibri" pitchFamily="34" charset="0"/>
              </a:rPr>
              <a:pPr algn="r" eaLnBrk="1" hangingPunct="1">
                <a:spcBef>
                  <a:spcPct val="0"/>
                </a:spcBef>
              </a:pPr>
              <a:t>21</a:t>
            </a:fld>
            <a:endParaRPr lang="en-US" altLang="en-US">
              <a:solidFill>
                <a:srgbClr val="646D72"/>
              </a:solidFill>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xfrm>
            <a:off x="2159000" y="696913"/>
            <a:ext cx="2692400" cy="3486150"/>
          </a:xfrm>
          <a:ln/>
        </p:spPr>
      </p:sp>
      <p:sp>
        <p:nvSpPr>
          <p:cNvPr id="10854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08548"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E2FF70CC-4E19-4951-90B1-392AADEF0CF5}" type="slidenum">
              <a:rPr lang="en-US" altLang="en-US">
                <a:solidFill>
                  <a:srgbClr val="646D72"/>
                </a:solidFill>
                <a:latin typeface="Calibri" pitchFamily="34" charset="0"/>
              </a:rPr>
              <a:pPr algn="r" eaLnBrk="1" hangingPunct="1">
                <a:spcBef>
                  <a:spcPct val="0"/>
                </a:spcBef>
              </a:pPr>
              <a:t>22</a:t>
            </a:fld>
            <a:endParaRPr lang="en-US" altLang="en-US">
              <a:solidFill>
                <a:srgbClr val="646D72"/>
              </a:solidFill>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2159000" y="696913"/>
            <a:ext cx="2692400" cy="3486150"/>
          </a:xfrm>
          <a:ln/>
        </p:spPr>
      </p:sp>
      <p:sp>
        <p:nvSpPr>
          <p:cNvPr id="62467" name="Notes Placeholder 2"/>
          <p:cNvSpPr>
            <a:spLocks noGrp="1"/>
          </p:cNvSpPr>
          <p:nvPr>
            <p:ph type="body" idx="1"/>
          </p:nvPr>
        </p:nvSpPr>
        <p:spPr>
          <a:noFill/>
        </p:spPr>
        <p:txBody>
          <a:bodyPr/>
          <a:lstStyle/>
          <a:p>
            <a:endParaRPr lang="en-US" altLang="en-US">
              <a:latin typeface="Arial" charset="0"/>
              <a:ea typeface="ＭＳ Ｐゴシック" pitchFamily="34" charset="-128"/>
            </a:endParaRPr>
          </a:p>
        </p:txBody>
      </p:sp>
      <p:sp>
        <p:nvSpPr>
          <p:cNvPr id="62468" name="Slide Number Placeholder 3"/>
          <p:cNvSpPr txBox="1">
            <a:spLocks noGrp="1"/>
          </p:cNvSpPr>
          <p:nvPr/>
        </p:nvSpPr>
        <p:spPr bwMode="auto">
          <a:xfrm>
            <a:off x="3970938"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6" tIns="46569" rIns="93136" bIns="46569"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marL="0" marR="0" lvl="0" indent="0" algn="r" defTabSz="481013" rtl="0" eaLnBrk="1" fontAlgn="auto" latinLnBrk="0" hangingPunct="1">
              <a:lnSpc>
                <a:spcPct val="100000"/>
              </a:lnSpc>
              <a:spcBef>
                <a:spcPct val="0"/>
              </a:spcBef>
              <a:spcAft>
                <a:spcPts val="0"/>
              </a:spcAft>
              <a:buClrTx/>
              <a:buSzTx/>
              <a:buFontTx/>
              <a:buNone/>
              <a:tabLst/>
              <a:defRPr/>
            </a:pPr>
            <a:fld id="{B3AA2442-3E52-4CCD-8EE5-9F5C3869AC7A}" type="slidenum">
              <a:rPr kumimoji="0" lang="en-US" altLang="en-US" sz="1200" b="0" i="0" u="none" strike="noStrike" kern="1200" cap="none" spc="0" normalizeH="0" baseline="0" noProof="0">
                <a:ln>
                  <a:noFill/>
                </a:ln>
                <a:solidFill>
                  <a:srgbClr val="646D72"/>
                </a:solidFill>
                <a:effectLst/>
                <a:uLnTx/>
                <a:uFillTx/>
                <a:latin typeface="Calibri" pitchFamily="34" charset="0"/>
                <a:ea typeface="ＭＳ Ｐゴシック" pitchFamily="34" charset="-128"/>
                <a:cs typeface="+mn-cs"/>
              </a:rPr>
              <a:pPr marL="0" marR="0" lvl="0" indent="0" algn="r" defTabSz="481013" rtl="0" eaLnBrk="1" fontAlgn="auto" latinLnBrk="0" hangingPunct="1">
                <a:lnSpc>
                  <a:spcPct val="100000"/>
                </a:lnSpc>
                <a:spcBef>
                  <a:spcPct val="0"/>
                </a:spcBef>
                <a:spcAft>
                  <a:spcPts val="0"/>
                </a:spcAft>
                <a:buClrTx/>
                <a:buSzTx/>
                <a:buFontTx/>
                <a:buNone/>
                <a:tabLst/>
                <a:defRPr/>
              </a:pPr>
              <a:t>25</a:t>
            </a:fld>
            <a:endParaRPr kumimoji="0" lang="en-US" altLang="en-US" sz="1200" b="0" i="0" u="none" strike="noStrike" kern="1200" cap="none" spc="0" normalizeH="0" baseline="0" noProof="0">
              <a:ln>
                <a:noFill/>
              </a:ln>
              <a:solidFill>
                <a:srgbClr val="646D72"/>
              </a:solidFill>
              <a:effectLst/>
              <a:uLnTx/>
              <a:uFillTx/>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24778607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xfrm>
            <a:off x="2159000" y="696913"/>
            <a:ext cx="2692400" cy="3486150"/>
          </a:xfrm>
          <a:ln/>
        </p:spPr>
      </p:sp>
      <p:sp>
        <p:nvSpPr>
          <p:cNvPr id="11161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162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262C190-EA61-4400-AA6B-6D599E428D71}" type="slidenum">
              <a:rPr lang="en-US" altLang="en-US">
                <a:solidFill>
                  <a:srgbClr val="646D72"/>
                </a:solidFill>
                <a:latin typeface="Calibri" pitchFamily="34" charset="0"/>
              </a:rPr>
              <a:pPr algn="r" eaLnBrk="1" hangingPunct="1">
                <a:spcBef>
                  <a:spcPct val="0"/>
                </a:spcBef>
              </a:pPr>
              <a:t>26</a:t>
            </a:fld>
            <a:endParaRPr lang="en-US" altLang="en-US">
              <a:solidFill>
                <a:srgbClr val="646D72"/>
              </a:solidFill>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xfrm>
            <a:off x="2159000" y="696913"/>
            <a:ext cx="2692400" cy="3486150"/>
          </a:xfrm>
          <a:ln/>
        </p:spPr>
      </p:sp>
      <p:sp>
        <p:nvSpPr>
          <p:cNvPr id="11264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2644"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21A1602-0F85-41B7-B008-645E3C11B1C6}" type="slidenum">
              <a:rPr lang="en-US" altLang="en-US">
                <a:solidFill>
                  <a:srgbClr val="646D72"/>
                </a:solidFill>
                <a:latin typeface="Calibri" pitchFamily="34" charset="0"/>
              </a:rPr>
              <a:pPr algn="r" eaLnBrk="1" hangingPunct="1">
                <a:spcBef>
                  <a:spcPct val="0"/>
                </a:spcBef>
              </a:pPr>
              <a:t>27</a:t>
            </a:fld>
            <a:endParaRPr lang="en-US" altLang="en-US">
              <a:solidFill>
                <a:srgbClr val="646D72"/>
              </a:solidFill>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xfrm>
            <a:off x="2159000" y="696913"/>
            <a:ext cx="2692400" cy="3486150"/>
          </a:xfrm>
          <a:ln/>
        </p:spPr>
      </p:sp>
      <p:sp>
        <p:nvSpPr>
          <p:cNvPr id="11366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3668"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7C788BE-34A1-4778-93CD-194BE7080B8C}" type="slidenum">
              <a:rPr lang="en-US" altLang="en-US">
                <a:solidFill>
                  <a:srgbClr val="646D72"/>
                </a:solidFill>
                <a:latin typeface="Calibri" pitchFamily="34" charset="0"/>
              </a:rPr>
              <a:pPr algn="r" eaLnBrk="1" hangingPunct="1">
                <a:spcBef>
                  <a:spcPct val="0"/>
                </a:spcBef>
              </a:pPr>
              <a:t>28</a:t>
            </a:fld>
            <a:endParaRPr lang="en-US" altLang="en-US">
              <a:solidFill>
                <a:srgbClr val="646D72"/>
              </a:solidFill>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xfrm>
            <a:off x="2159000" y="696913"/>
            <a:ext cx="2692400" cy="3486150"/>
          </a:xfrm>
          <a:ln/>
        </p:spPr>
      </p:sp>
      <p:sp>
        <p:nvSpPr>
          <p:cNvPr id="11469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4692"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642D28C8-E2A0-49C2-B6EA-52A8A41E86DC}" type="slidenum">
              <a:rPr lang="en-US" altLang="en-US">
                <a:solidFill>
                  <a:srgbClr val="646D72"/>
                </a:solidFill>
                <a:latin typeface="Calibri" pitchFamily="34" charset="0"/>
              </a:rPr>
              <a:pPr algn="r" eaLnBrk="1" hangingPunct="1">
                <a:spcBef>
                  <a:spcPct val="0"/>
                </a:spcBef>
              </a:pPr>
              <a:t>29</a:t>
            </a:fld>
            <a:endParaRPr lang="en-US" altLang="en-US">
              <a:solidFill>
                <a:srgbClr val="646D72"/>
              </a:solidFill>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xfrm>
            <a:off x="2159000" y="696913"/>
            <a:ext cx="2692400" cy="3486150"/>
          </a:xfrm>
          <a:ln/>
        </p:spPr>
      </p:sp>
      <p:sp>
        <p:nvSpPr>
          <p:cNvPr id="115715"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5716"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C6A9C71A-E49D-4EEF-8E9B-82AF654FBEEA}" type="slidenum">
              <a:rPr lang="en-US" altLang="en-US">
                <a:solidFill>
                  <a:srgbClr val="646D72"/>
                </a:solidFill>
                <a:latin typeface="Calibri" pitchFamily="34" charset="0"/>
              </a:rPr>
              <a:pPr algn="r" eaLnBrk="1" hangingPunct="1">
                <a:spcBef>
                  <a:spcPct val="0"/>
                </a:spcBef>
              </a:pPr>
              <a:t>30</a:t>
            </a:fld>
            <a:endParaRPr lang="en-US" altLang="en-US">
              <a:solidFill>
                <a:srgbClr val="646D72"/>
              </a:solidFill>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xfrm>
            <a:off x="2159000" y="696913"/>
            <a:ext cx="2692400" cy="3486150"/>
          </a:xfrm>
          <a:ln/>
        </p:spPr>
      </p:sp>
      <p:sp>
        <p:nvSpPr>
          <p:cNvPr id="11673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11674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559FEA60-960A-4CD4-B45E-B668AAFA6601}" type="slidenum">
              <a:rPr lang="en-US" altLang="en-US">
                <a:solidFill>
                  <a:srgbClr val="646D72"/>
                </a:solidFill>
                <a:latin typeface="Calibri" pitchFamily="34" charset="0"/>
              </a:rPr>
              <a:pPr algn="r" eaLnBrk="1" hangingPunct="1">
                <a:spcBef>
                  <a:spcPct val="0"/>
                </a:spcBef>
              </a:pPr>
              <a:t>31</a:t>
            </a:fld>
            <a:endParaRPr lang="en-US" altLang="en-US">
              <a:solidFill>
                <a:srgbClr val="646D72"/>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2159000" y="696913"/>
            <a:ext cx="2692400" cy="3486150"/>
          </a:xfrm>
          <a:ln/>
        </p:spPr>
      </p:sp>
      <p:sp>
        <p:nvSpPr>
          <p:cNvPr id="6861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68612"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F92F0978-4089-40E8-A129-E219613DEA7B}" type="slidenum">
              <a:rPr lang="en-US" altLang="en-US" sz="1300"/>
              <a:pPr>
                <a:spcBef>
                  <a:spcPct val="0"/>
                </a:spcBef>
              </a:pPr>
              <a:t>4</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2159000" y="696913"/>
            <a:ext cx="2692400" cy="3486150"/>
          </a:xfrm>
          <a:ln/>
        </p:spPr>
      </p:sp>
      <p:sp>
        <p:nvSpPr>
          <p:cNvPr id="7577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75780"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BD212A39-D7C0-44B1-BDB3-FDE312326604}" type="slidenum">
              <a:rPr lang="en-US" altLang="en-US">
                <a:solidFill>
                  <a:srgbClr val="646D72"/>
                </a:solidFill>
                <a:latin typeface="Calibri" pitchFamily="34" charset="0"/>
              </a:rPr>
              <a:pPr algn="r" eaLnBrk="1" hangingPunct="1">
                <a:spcBef>
                  <a:spcPct val="0"/>
                </a:spcBef>
              </a:pPr>
              <a:t>5</a:t>
            </a:fld>
            <a:endParaRPr lang="en-US" altLang="en-US">
              <a:solidFill>
                <a:srgbClr val="646D72"/>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2159000" y="696913"/>
            <a:ext cx="2692400" cy="3486150"/>
          </a:xfrm>
          <a:ln/>
        </p:spPr>
      </p:sp>
      <p:sp>
        <p:nvSpPr>
          <p:cNvPr id="7680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76804"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C7125A08-0779-4340-B778-75A1934B3C6F}" type="slidenum">
              <a:rPr lang="en-US" altLang="en-US">
                <a:solidFill>
                  <a:srgbClr val="646D72"/>
                </a:solidFill>
                <a:latin typeface="Calibri" pitchFamily="34" charset="0"/>
              </a:rPr>
              <a:pPr algn="r" eaLnBrk="1" hangingPunct="1">
                <a:spcBef>
                  <a:spcPct val="0"/>
                </a:spcBef>
              </a:pPr>
              <a:t>6</a:t>
            </a:fld>
            <a:endParaRPr lang="en-US" altLang="en-US">
              <a:solidFill>
                <a:srgbClr val="646D72"/>
              </a:solidFill>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2159000" y="696913"/>
            <a:ext cx="2692400" cy="3486150"/>
          </a:xfrm>
          <a:ln/>
        </p:spPr>
      </p:sp>
      <p:sp>
        <p:nvSpPr>
          <p:cNvPr id="84995"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84996" name="Slide Number Placeholder 3"/>
          <p:cNvSpPr txBox="1">
            <a:spLocks noGrp="1"/>
          </p:cNvSpPr>
          <p:nvPr/>
        </p:nvSpPr>
        <p:spPr bwMode="auto">
          <a:xfrm>
            <a:off x="3970576" y="8829537"/>
            <a:ext cx="3038258" cy="46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8" tIns="46570" rIns="93138" bIns="46570"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167226AF-000D-45D4-9068-5FCA1102E493}" type="slidenum">
              <a:rPr lang="en-US" altLang="en-US">
                <a:solidFill>
                  <a:srgbClr val="646D72"/>
                </a:solidFill>
                <a:latin typeface="Calibri" pitchFamily="34" charset="0"/>
              </a:rPr>
              <a:pPr algn="r" eaLnBrk="1" hangingPunct="1">
                <a:spcBef>
                  <a:spcPct val="0"/>
                </a:spcBef>
              </a:pPr>
              <a:t>7</a:t>
            </a:fld>
            <a:endParaRPr lang="en-US" altLang="en-US">
              <a:solidFill>
                <a:srgbClr val="646D72"/>
              </a:solidFill>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2159000" y="696913"/>
            <a:ext cx="2692400" cy="3486150"/>
          </a:xfrm>
          <a:ln/>
        </p:spPr>
      </p:sp>
      <p:sp>
        <p:nvSpPr>
          <p:cNvPr id="8806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88068"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8EC5791A-0BC9-48CE-BF38-9A6F9466CD77}" type="slidenum">
              <a:rPr lang="en-US" altLang="en-US" sz="1300"/>
              <a:pPr>
                <a:spcBef>
                  <a:spcPct val="0"/>
                </a:spcBef>
              </a:pPr>
              <a:t>8</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2159000" y="696913"/>
            <a:ext cx="2692400" cy="3486150"/>
          </a:xfrm>
          <a:ln/>
        </p:spPr>
      </p:sp>
      <p:sp>
        <p:nvSpPr>
          <p:cNvPr id="8909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89092"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E3B4E06D-8264-4669-A688-DF69FF96EA80}" type="slidenum">
              <a:rPr lang="en-US" altLang="en-US" sz="1300"/>
              <a:pPr>
                <a:spcBef>
                  <a:spcPct val="0"/>
                </a:spcBef>
              </a:pPr>
              <a:t>9</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xfrm>
            <a:off x="2159000" y="696913"/>
            <a:ext cx="2692400" cy="3486150"/>
          </a:xfrm>
          <a:ln/>
        </p:spPr>
      </p:sp>
      <p:sp>
        <p:nvSpPr>
          <p:cNvPr id="90115"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90116" name="Slide Number Placeholder 3"/>
          <p:cNvSpPr>
            <a:spLocks noGrp="1"/>
          </p:cNvSpPr>
          <p:nvPr>
            <p:ph type="sldNum" sz="quarter" idx="5"/>
          </p:nvPr>
        </p:nvSpPr>
        <p:spPr>
          <a:noFill/>
        </p:spPr>
        <p:txBody>
          <a:bodyPr/>
          <a:lstStyle>
            <a:lvl1pPr defTabSz="458358">
              <a:spcBef>
                <a:spcPct val="30000"/>
              </a:spcBef>
              <a:defRPr sz="1200">
                <a:solidFill>
                  <a:schemeClr val="tx1"/>
                </a:solidFill>
                <a:latin typeface="Arial" charset="0"/>
                <a:ea typeface="ＭＳ Ｐゴシック" pitchFamily="34" charset="-128"/>
              </a:defRPr>
            </a:lvl1pPr>
            <a:lvl2pPr marL="711084" indent="-269992" defTabSz="458358">
              <a:spcBef>
                <a:spcPct val="30000"/>
              </a:spcBef>
              <a:defRPr sz="1200">
                <a:solidFill>
                  <a:schemeClr val="tx1"/>
                </a:solidFill>
                <a:latin typeface="Arial" charset="0"/>
                <a:ea typeface="ＭＳ Ｐゴシック" pitchFamily="34" charset="-128"/>
              </a:defRPr>
            </a:lvl2pPr>
            <a:lvl3pPr marL="1095665" indent="-215052" defTabSz="458358">
              <a:spcBef>
                <a:spcPct val="30000"/>
              </a:spcBef>
              <a:defRPr sz="1200">
                <a:solidFill>
                  <a:schemeClr val="tx1"/>
                </a:solidFill>
                <a:latin typeface="Arial" charset="0"/>
                <a:ea typeface="ＭＳ Ｐゴシック" pitchFamily="34" charset="-128"/>
              </a:defRPr>
            </a:lvl3pPr>
            <a:lvl4pPr marL="1535186" indent="-215052" defTabSz="458358">
              <a:spcBef>
                <a:spcPct val="30000"/>
              </a:spcBef>
              <a:defRPr sz="1200">
                <a:solidFill>
                  <a:schemeClr val="tx1"/>
                </a:solidFill>
                <a:latin typeface="Arial" charset="0"/>
                <a:ea typeface="ＭＳ Ｐゴシック" pitchFamily="34" charset="-128"/>
              </a:defRPr>
            </a:lvl4pPr>
            <a:lvl5pPr marL="1976278" indent="-215052" defTabSz="458358">
              <a:spcBef>
                <a:spcPct val="30000"/>
              </a:spcBef>
              <a:defRPr sz="1200">
                <a:solidFill>
                  <a:schemeClr val="tx1"/>
                </a:solidFill>
                <a:latin typeface="Arial" charset="0"/>
                <a:ea typeface="ＭＳ Ｐゴシック" pitchFamily="34" charset="-128"/>
              </a:defRPr>
            </a:lvl5pPr>
            <a:lvl6pPr marL="242835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6pPr>
            <a:lvl7pPr marL="2880437"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7pPr>
            <a:lvl8pPr marL="3332516"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8pPr>
            <a:lvl9pPr marL="3784595" indent="-215052" defTabSz="45835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spcBef>
                <a:spcPct val="0"/>
              </a:spcBef>
            </a:pPr>
            <a:fld id="{1EFEEDE3-35A8-46A4-919A-F15228406633}" type="slidenum">
              <a:rPr lang="en-US" altLang="en-US" sz="1300"/>
              <a:pPr>
                <a:spcBef>
                  <a:spcPct val="0"/>
                </a:spcBef>
              </a:pPr>
              <a:t>10</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Orange">
    <p:spTree>
      <p:nvGrpSpPr>
        <p:cNvPr id="1" name=""/>
        <p:cNvGrpSpPr/>
        <p:nvPr/>
      </p:nvGrpSpPr>
      <p:grpSpPr>
        <a:xfrm>
          <a:off x="0" y="0"/>
          <a:ext cx="0" cy="0"/>
          <a:chOff x="0" y="0"/>
          <a:chExt cx="0" cy="0"/>
        </a:xfrm>
      </p:grpSpPr>
      <p:sp>
        <p:nvSpPr>
          <p:cNvPr id="4" name="Rectangle 3"/>
          <p:cNvSpPr/>
          <p:nvPr userDrawn="1"/>
        </p:nvSpPr>
        <p:spPr bwMode="gray">
          <a:xfrm>
            <a:off x="0" y="3334871"/>
            <a:ext cx="6305550" cy="1631576"/>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9" name="Rectangle 8"/>
          <p:cNvSpPr/>
          <p:nvPr userDrawn="1"/>
        </p:nvSpPr>
        <p:spPr bwMode="gray">
          <a:xfrm>
            <a:off x="0" y="2055813"/>
            <a:ext cx="6305550" cy="1279058"/>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 name="Title 1"/>
          <p:cNvSpPr>
            <a:spLocks noGrp="1"/>
          </p:cNvSpPr>
          <p:nvPr>
            <p:ph type="title" hasCustomPrompt="1"/>
          </p:nvPr>
        </p:nvSpPr>
        <p:spPr bwMode="gray">
          <a:xfrm>
            <a:off x="1035051" y="2424314"/>
            <a:ext cx="5029200" cy="775597"/>
          </a:xfrm>
        </p:spPr>
        <p:txBody>
          <a:bodyPr/>
          <a:lstStyle>
            <a:lvl1pPr>
              <a:lnSpc>
                <a:spcPct val="90000"/>
              </a:lnSpc>
              <a:defRPr sz="2800" baseline="0">
                <a:solidFill>
                  <a:schemeClr val="bg1"/>
                </a:solidFill>
              </a:defRPr>
            </a:lvl1pPr>
          </a:lstStyle>
          <a:p>
            <a:r>
              <a:rPr lang="en-US" dirty="0"/>
              <a:t>Document title – Arial 28pt regular; Use sentence case</a:t>
            </a:r>
          </a:p>
        </p:txBody>
      </p:sp>
      <p:sp>
        <p:nvSpPr>
          <p:cNvPr id="5" name="Rectangle 4"/>
          <p:cNvSpPr/>
          <p:nvPr userDrawn="1"/>
        </p:nvSpPr>
        <p:spPr bwMode="gray">
          <a:xfrm>
            <a:off x="0" y="4390101"/>
            <a:ext cx="7772400" cy="246888"/>
          </a:xfrm>
          <a:prstGeom prst="rect">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63946" y="263947"/>
            <a:ext cx="2341158" cy="983679"/>
          </a:xfrm>
          <a:prstGeom prst="rect">
            <a:avLst/>
          </a:prstGeom>
          <a:noFill/>
          <a:ln>
            <a:noFill/>
          </a:ln>
        </p:spPr>
      </p:pic>
      <p:sp>
        <p:nvSpPr>
          <p:cNvPr id="14" name="Text Placeholder 13"/>
          <p:cNvSpPr>
            <a:spLocks noGrp="1"/>
          </p:cNvSpPr>
          <p:nvPr>
            <p:ph type="body" sz="quarter" idx="10" hasCustomPrompt="1"/>
          </p:nvPr>
        </p:nvSpPr>
        <p:spPr bwMode="gray">
          <a:xfrm>
            <a:off x="1035050" y="3436327"/>
            <a:ext cx="5029200" cy="184666"/>
          </a:xfrm>
        </p:spPr>
        <p:txBody>
          <a:bodyPr/>
          <a:lstStyle>
            <a:lvl1pPr marL="0" indent="0">
              <a:spcBef>
                <a:spcPts val="0"/>
              </a:spcBef>
              <a:buFontTx/>
              <a:buNone/>
              <a:defRPr sz="1200">
                <a:solidFill>
                  <a:schemeClr val="tx1"/>
                </a:solidFill>
              </a:defRPr>
            </a:lvl1pPr>
            <a:lvl2pPr marL="112713" indent="0">
              <a:buFontTx/>
              <a:buNone/>
              <a:defRPr sz="1200">
                <a:solidFill>
                  <a:schemeClr val="tx1"/>
                </a:solidFill>
              </a:defRPr>
            </a:lvl2pPr>
            <a:lvl3pPr marL="230187" indent="0">
              <a:buFontTx/>
              <a:buNone/>
              <a:defRPr sz="1200">
                <a:solidFill>
                  <a:schemeClr val="tx1"/>
                </a:solidFill>
              </a:defRPr>
            </a:lvl3pPr>
            <a:lvl4pPr marL="342900" indent="0">
              <a:buFontTx/>
              <a:buNone/>
              <a:defRPr sz="1200">
                <a:solidFill>
                  <a:schemeClr val="tx1"/>
                </a:solidFill>
              </a:defRPr>
            </a:lvl4pPr>
            <a:lvl5pPr marL="458787" indent="0">
              <a:buFontTx/>
              <a:buNone/>
              <a:defRPr sz="1200">
                <a:solidFill>
                  <a:schemeClr val="tx1"/>
                </a:solidFill>
              </a:defRPr>
            </a:lvl5pPr>
          </a:lstStyle>
          <a:p>
            <a:pPr lvl="0"/>
            <a:r>
              <a:rPr lang="en-US" dirty="0"/>
              <a:t>Document subtitle – Arial 12pt regular, use sentence Case</a:t>
            </a:r>
          </a:p>
        </p:txBody>
      </p:sp>
      <p:sp>
        <p:nvSpPr>
          <p:cNvPr id="16" name="Picture Placeholder 15"/>
          <p:cNvSpPr>
            <a:spLocks noGrp="1"/>
          </p:cNvSpPr>
          <p:nvPr>
            <p:ph type="pic" sz="quarter" idx="11" hasCustomPrompt="1"/>
          </p:nvPr>
        </p:nvSpPr>
        <p:spPr bwMode="gray">
          <a:xfrm>
            <a:off x="0" y="4965700"/>
            <a:ext cx="6305550" cy="3430588"/>
          </a:xfrm>
        </p:spPr>
        <p:txBody>
          <a:bodyPr lIns="640080" rIns="640080" anchor="ctr">
            <a:noAutofit/>
          </a:bodyPr>
          <a:lstStyle>
            <a:lvl1pPr marL="0" indent="0" algn="ctr">
              <a:buNone/>
              <a:defRPr sz="1200" b="1"/>
            </a:lvl1pPr>
          </a:lstStyle>
          <a:p>
            <a:r>
              <a:rPr lang="en-US" dirty="0"/>
              <a:t>Insert photo relevant to topic being presented. A vast photo library is available via the Marketing Content Library (MCL) at the following:</a:t>
            </a:r>
            <a:br>
              <a:rPr lang="en-US" dirty="0"/>
            </a:br>
            <a:r>
              <a:rPr lang="en-US" dirty="0"/>
              <a:t>https://library.optum.com/</a:t>
            </a:r>
            <a:br>
              <a:rPr lang="en-US" dirty="0"/>
            </a:br>
            <a:br>
              <a:rPr lang="en-US" dirty="0"/>
            </a:br>
            <a:br>
              <a:rPr lang="en-US" dirty="0"/>
            </a:br>
            <a:br>
              <a:rPr lang="en-US" dirty="0"/>
            </a:br>
            <a:r>
              <a:rPr lang="en-US" dirty="0"/>
              <a:t>Directions for requesting access are on the log-in screen.</a:t>
            </a:r>
            <a:br>
              <a:rPr lang="en-US" dirty="0"/>
            </a:br>
            <a:br>
              <a:rPr lang="en-US" dirty="0"/>
            </a:br>
            <a:endParaRPr lang="en-US" dirty="0"/>
          </a:p>
        </p:txBody>
      </p:sp>
    </p:spTree>
    <p:extLst>
      <p:ext uri="{BB962C8B-B14F-4D97-AF65-F5344CB8AC3E}">
        <p14:creationId xmlns:p14="http://schemas.microsoft.com/office/powerpoint/2010/main" val="584816990"/>
      </p:ext>
    </p:extLst>
  </p:cSld>
  <p:clrMapOvr>
    <a:masterClrMapping/>
  </p:clrMapOvr>
  <p:extLst>
    <p:ext uri="{DCECCB84-F9BA-43D5-87BE-67443E8EF086}">
      <p15:sldGuideLst xmlns:p15="http://schemas.microsoft.com/office/powerpoint/2012/main">
        <p15:guide id="1" orient="horz" pos="5289" userDrawn="1">
          <p15:clr>
            <a:srgbClr val="FBAE40"/>
          </p15:clr>
        </p15:guide>
        <p15:guide id="3" pos="652" userDrawn="1">
          <p15:clr>
            <a:srgbClr val="C35EA4"/>
          </p15:clr>
        </p15:guide>
        <p15:guide id="4" pos="397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bwMode="gray">
          <a:xfrm>
            <a:off x="-1" y="900759"/>
            <a:ext cx="5065714" cy="777240"/>
          </a:xfrm>
          <a:prstGeom prst="rect">
            <a:avLst/>
          </a:prstGeom>
          <a:solidFill>
            <a:schemeClr val="accent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68306" y="84188"/>
            <a:ext cx="1771254" cy="744225"/>
          </a:xfrm>
          <a:prstGeom prst="rect">
            <a:avLst/>
          </a:prstGeom>
        </p:spPr>
      </p:pic>
      <p:sp>
        <p:nvSpPr>
          <p:cNvPr id="8" name="Title 1"/>
          <p:cNvSpPr>
            <a:spLocks noGrp="1"/>
          </p:cNvSpPr>
          <p:nvPr>
            <p:ph type="title" hasCustomPrompt="1"/>
          </p:nvPr>
        </p:nvSpPr>
        <p:spPr bwMode="gray">
          <a:xfrm>
            <a:off x="752475" y="1012380"/>
            <a:ext cx="4114800" cy="553998"/>
          </a:xfrm>
        </p:spPr>
        <p:txBody>
          <a:bodyPr anchor="t" anchorCtr="0"/>
          <a:lstStyle>
            <a:lvl1pPr>
              <a:lnSpc>
                <a:spcPct val="90000"/>
              </a:lnSpc>
              <a:defRPr>
                <a:solidFill>
                  <a:schemeClr val="bg1"/>
                </a:solidFill>
              </a:defRPr>
            </a:lvl1pPr>
          </a:lstStyle>
          <a:p>
            <a:r>
              <a:rPr lang="en-US" dirty="0"/>
              <a:t>Document title – Arial 20pt regular; Use sentence case</a:t>
            </a:r>
          </a:p>
        </p:txBody>
      </p:sp>
      <p:sp>
        <p:nvSpPr>
          <p:cNvPr id="14" name="Rectangle 13"/>
          <p:cNvSpPr/>
          <p:nvPr userDrawn="1"/>
        </p:nvSpPr>
        <p:spPr bwMode="gray">
          <a:xfrm>
            <a:off x="-1" y="1712692"/>
            <a:ext cx="7772401" cy="182880"/>
          </a:xfrm>
          <a:prstGeom prst="rect">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5" name="Rectangle 4"/>
          <p:cNvSpPr/>
          <p:nvPr userDrawn="1"/>
        </p:nvSpPr>
        <p:spPr bwMode="gray">
          <a:xfrm>
            <a:off x="6886575" y="9409113"/>
            <a:ext cx="647700" cy="38100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2" name="Footer Placeholder 2"/>
          <p:cNvSpPr>
            <a:spLocks noGrp="1"/>
          </p:cNvSpPr>
          <p:nvPr>
            <p:ph type="ftr" sz="quarter" idx="3"/>
          </p:nvPr>
        </p:nvSpPr>
        <p:spPr>
          <a:xfrm>
            <a:off x="758825" y="9738111"/>
            <a:ext cx="4803775" cy="184666"/>
          </a:xfrm>
          <a:prstGeom prst="rect">
            <a:avLst/>
          </a:prstGeom>
          <a:noFill/>
        </p:spPr>
        <p:txBody>
          <a:bodyPr wrap="square" lIns="0" tIns="0" rIns="0" bIns="0" rtlCol="0">
            <a:spAutoFit/>
          </a:bodyPr>
          <a:lstStyle>
            <a:lvl1pPr>
              <a:defRPr kumimoji="0" lang="en-US" sz="600" b="0" i="0" u="none" strike="noStrike" cap="none" spc="0" normalizeH="0" baseline="0" smtClean="0">
                <a:ln>
                  <a:noFill/>
                </a:ln>
                <a:effectLst/>
                <a:uLnTx/>
                <a:uFillTx/>
              </a:defRPr>
            </a:lvl1pPr>
          </a:lstStyle>
          <a:p>
            <a:r>
              <a:rPr lang="en-US" dirty="0"/>
              <a:t>Do not reproduce, transmit or modify the content set forth herein in any form or by any means without written permission of </a:t>
            </a:r>
            <a:r>
              <a:rPr lang="en-US" dirty="0" err="1"/>
              <a:t>UnitedHealthcare</a:t>
            </a:r>
            <a:r>
              <a:rPr lang="en-US" dirty="0"/>
              <a:t>. © 2020 United HealthCare Services, Inc. All rights reserved.</a:t>
            </a:r>
          </a:p>
        </p:txBody>
      </p:sp>
      <p:sp>
        <p:nvSpPr>
          <p:cNvPr id="23" name="Slide Number Placeholder 5"/>
          <p:cNvSpPr txBox="1">
            <a:spLocks/>
          </p:cNvSpPr>
          <p:nvPr userDrawn="1"/>
        </p:nvSpPr>
        <p:spPr bwMode="gray">
          <a:xfrm>
            <a:off x="6577014" y="9630389"/>
            <a:ext cx="739886" cy="123111"/>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pPr algn="r"/>
            <a:r>
              <a:rPr lang="en-US" sz="800" dirty="0">
                <a:solidFill>
                  <a:schemeClr val="tx1"/>
                </a:solidFill>
              </a:rPr>
              <a:t>Page </a:t>
            </a:r>
            <a:fld id="{D1524D41-16DC-4D92-9EF9-071B213BE0F5}" type="slidenum">
              <a:rPr lang="en-US" sz="800" smtClean="0">
                <a:solidFill>
                  <a:schemeClr val="tx1"/>
                </a:solidFill>
              </a:rPr>
              <a:pPr algn="r"/>
              <a:t>‹#›</a:t>
            </a:fld>
            <a:endParaRPr lang="en-US" sz="800" dirty="0">
              <a:solidFill>
                <a:schemeClr val="tx1"/>
              </a:solidFill>
            </a:endParaRPr>
          </a:p>
        </p:txBody>
      </p:sp>
    </p:spTree>
    <p:extLst>
      <p:ext uri="{BB962C8B-B14F-4D97-AF65-F5344CB8AC3E}">
        <p14:creationId xmlns:p14="http://schemas.microsoft.com/office/powerpoint/2010/main" val="4238898392"/>
      </p:ext>
    </p:extLst>
  </p:cSld>
  <p:clrMapOvr>
    <a:masterClrMapping/>
  </p:clrMapOvr>
  <p:extLst>
    <p:ext uri="{DCECCB84-F9BA-43D5-87BE-67443E8EF086}">
      <p15:sldGuideLst xmlns:p15="http://schemas.microsoft.com/office/powerpoint/2012/main">
        <p15:guide id="1" orient="horz" pos="1792" userDrawn="1">
          <p15:clr>
            <a:srgbClr val="FBAE40"/>
          </p15:clr>
        </p15:guide>
        <p15:guide id="2" pos="1888">
          <p15:clr>
            <a:srgbClr val="FBAE40"/>
          </p15:clr>
        </p15:guide>
        <p15:guide id="3" pos="475" userDrawn="1">
          <p15:clr>
            <a:srgbClr val="C35EA4"/>
          </p15:clr>
        </p15:guide>
        <p15:guide id="4" pos="1777">
          <p15:clr>
            <a:srgbClr val="FBAE40"/>
          </p15:clr>
        </p15:guide>
        <p15:guide id="5" pos="3191">
          <p15:clr>
            <a:srgbClr val="FBAE40"/>
          </p15:clr>
        </p15:guide>
        <p15:guide id="6" pos="3302">
          <p15:clr>
            <a:srgbClr val="FBAE40"/>
          </p15:clr>
        </p15:guide>
        <p15:guide id="7" orient="horz" pos="575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6" name="Rectangle 5"/>
          <p:cNvSpPr/>
          <p:nvPr userDrawn="1"/>
        </p:nvSpPr>
        <p:spPr bwMode="gray">
          <a:xfrm>
            <a:off x="-1" y="900759"/>
            <a:ext cx="5065714" cy="777240"/>
          </a:xfrm>
          <a:prstGeom prst="rect">
            <a:avLst/>
          </a:prstGeom>
          <a:solidFill>
            <a:schemeClr val="accent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68306" y="84188"/>
            <a:ext cx="1771254" cy="744225"/>
          </a:xfrm>
          <a:prstGeom prst="rect">
            <a:avLst/>
          </a:prstGeom>
        </p:spPr>
      </p:pic>
      <p:sp>
        <p:nvSpPr>
          <p:cNvPr id="8" name="Title 1"/>
          <p:cNvSpPr>
            <a:spLocks noGrp="1"/>
          </p:cNvSpPr>
          <p:nvPr>
            <p:ph type="title" hasCustomPrompt="1"/>
          </p:nvPr>
        </p:nvSpPr>
        <p:spPr bwMode="gray">
          <a:xfrm>
            <a:off x="752475" y="1014984"/>
            <a:ext cx="4114800" cy="276999"/>
          </a:xfrm>
        </p:spPr>
        <p:txBody>
          <a:bodyPr anchor="t" anchorCtr="0"/>
          <a:lstStyle>
            <a:lvl1pPr>
              <a:lnSpc>
                <a:spcPct val="90000"/>
              </a:lnSpc>
              <a:defRPr>
                <a:solidFill>
                  <a:schemeClr val="bg1"/>
                </a:solidFill>
              </a:defRPr>
            </a:lvl1pPr>
          </a:lstStyle>
          <a:p>
            <a:r>
              <a:rPr lang="en-US" dirty="0"/>
              <a:t>Document title – Arial 20pt regular</a:t>
            </a:r>
          </a:p>
        </p:txBody>
      </p:sp>
      <p:sp>
        <p:nvSpPr>
          <p:cNvPr id="14" name="Rectangle 13"/>
          <p:cNvSpPr/>
          <p:nvPr userDrawn="1"/>
        </p:nvSpPr>
        <p:spPr bwMode="gray">
          <a:xfrm>
            <a:off x="-1" y="1712692"/>
            <a:ext cx="7772401" cy="182880"/>
          </a:xfrm>
          <a:prstGeom prst="rect">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5" name="Rectangle 4"/>
          <p:cNvSpPr/>
          <p:nvPr userDrawn="1"/>
        </p:nvSpPr>
        <p:spPr bwMode="gray">
          <a:xfrm>
            <a:off x="6886575" y="9409113"/>
            <a:ext cx="647700" cy="38100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2" name="Text Placeholder 4"/>
          <p:cNvSpPr>
            <a:spLocks noGrp="1"/>
          </p:cNvSpPr>
          <p:nvPr>
            <p:ph type="body" sz="quarter" idx="25" hasCustomPrompt="1"/>
          </p:nvPr>
        </p:nvSpPr>
        <p:spPr bwMode="gray">
          <a:xfrm>
            <a:off x="752475" y="1379501"/>
            <a:ext cx="4114800" cy="153888"/>
          </a:xfrm>
        </p:spPr>
        <p:txBody>
          <a:bodyPr/>
          <a:lstStyle>
            <a:lvl1pPr marL="0" indent="0">
              <a:spcBef>
                <a:spcPts val="0"/>
              </a:spcBef>
              <a:buNone/>
              <a:defRPr sz="1000">
                <a:solidFill>
                  <a:schemeClr val="bg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a:t>Document subtitle – Arial 10pt regular, use sentence Case</a:t>
            </a:r>
          </a:p>
        </p:txBody>
      </p:sp>
      <p:sp>
        <p:nvSpPr>
          <p:cNvPr id="22" name="Footer Placeholder 2"/>
          <p:cNvSpPr>
            <a:spLocks noGrp="1"/>
          </p:cNvSpPr>
          <p:nvPr>
            <p:ph type="ftr" sz="quarter" idx="3"/>
          </p:nvPr>
        </p:nvSpPr>
        <p:spPr>
          <a:xfrm>
            <a:off x="758825" y="9738111"/>
            <a:ext cx="4811395" cy="184666"/>
          </a:xfrm>
          <a:prstGeom prst="rect">
            <a:avLst/>
          </a:prstGeom>
          <a:noFill/>
        </p:spPr>
        <p:txBody>
          <a:bodyPr wrap="square" lIns="0" tIns="0" rIns="0" bIns="0" rtlCol="0">
            <a:spAutoFit/>
          </a:bodyPr>
          <a:lstStyle>
            <a:lvl1pPr>
              <a:defRPr kumimoji="0" lang="en-US" sz="600" b="0" i="0" u="none" strike="noStrike" cap="none" spc="0" normalizeH="0" baseline="0" smtClean="0">
                <a:ln>
                  <a:noFill/>
                </a:ln>
                <a:effectLst/>
                <a:uLnTx/>
                <a:uFillTx/>
              </a:defRPr>
            </a:lvl1pPr>
          </a:lstStyle>
          <a:p>
            <a:r>
              <a:rPr lang="en-US" dirty="0"/>
              <a:t>Do not reproduce, transmit or modify the content set forth herein in any form or by any means without written permission of </a:t>
            </a:r>
            <a:r>
              <a:rPr lang="en-US" dirty="0" err="1"/>
              <a:t>UnitedHealthcare</a:t>
            </a:r>
            <a:r>
              <a:rPr lang="en-US" dirty="0"/>
              <a:t>. © 2020 United HealthCare Services, Inc. All rights reserved.</a:t>
            </a:r>
          </a:p>
        </p:txBody>
      </p:sp>
      <p:sp>
        <p:nvSpPr>
          <p:cNvPr id="23" name="Slide Number Placeholder 5"/>
          <p:cNvSpPr txBox="1">
            <a:spLocks/>
          </p:cNvSpPr>
          <p:nvPr userDrawn="1"/>
        </p:nvSpPr>
        <p:spPr bwMode="gray">
          <a:xfrm>
            <a:off x="6577014" y="9630389"/>
            <a:ext cx="739886" cy="123111"/>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pPr algn="r"/>
            <a:r>
              <a:rPr lang="en-US" sz="800" dirty="0">
                <a:solidFill>
                  <a:schemeClr val="tx1"/>
                </a:solidFill>
              </a:rPr>
              <a:t>Page </a:t>
            </a:r>
            <a:fld id="{D1524D41-16DC-4D92-9EF9-071B213BE0F5}" type="slidenum">
              <a:rPr lang="en-US" sz="800" smtClean="0">
                <a:solidFill>
                  <a:schemeClr val="tx1"/>
                </a:solidFill>
              </a:rPr>
              <a:pPr algn="r"/>
              <a:t>‹#›</a:t>
            </a:fld>
            <a:endParaRPr lang="en-US" sz="800" dirty="0">
              <a:solidFill>
                <a:schemeClr val="tx1"/>
              </a:solidFill>
            </a:endParaRPr>
          </a:p>
        </p:txBody>
      </p:sp>
    </p:spTree>
    <p:extLst>
      <p:ext uri="{BB962C8B-B14F-4D97-AF65-F5344CB8AC3E}">
        <p14:creationId xmlns:p14="http://schemas.microsoft.com/office/powerpoint/2010/main" val="1722464221"/>
      </p:ext>
    </p:extLst>
  </p:cSld>
  <p:clrMapOvr>
    <a:masterClrMapping/>
  </p:clrMapOvr>
  <p:extLst>
    <p:ext uri="{DCECCB84-F9BA-43D5-87BE-67443E8EF086}">
      <p15:sldGuideLst xmlns:p15="http://schemas.microsoft.com/office/powerpoint/2012/main">
        <p15:guide id="2" orient="horz" pos="1794" userDrawn="1">
          <p15:clr>
            <a:srgbClr val="FBAE40"/>
          </p15:clr>
        </p15:guide>
        <p15:guide id="3" pos="1888" userDrawn="1">
          <p15:clr>
            <a:srgbClr val="FBAE40"/>
          </p15:clr>
        </p15:guide>
        <p15:guide id="4" pos="475" userDrawn="1">
          <p15:clr>
            <a:srgbClr val="C35EA4"/>
          </p15:clr>
        </p15:guide>
        <p15:guide id="5" pos="1777" userDrawn="1">
          <p15:clr>
            <a:srgbClr val="FBAE40"/>
          </p15:clr>
        </p15:guide>
        <p15:guide id="6" pos="3191" userDrawn="1">
          <p15:clr>
            <a:srgbClr val="FBAE40"/>
          </p15:clr>
        </p15:guide>
        <p15:guide id="7" pos="3302" userDrawn="1">
          <p15:clr>
            <a:srgbClr val="FBAE40"/>
          </p15:clr>
        </p15:guide>
        <p15:guide id="8" orient="horz" pos="575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hyperlink" Target="http://www.optum.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5" name="Text Placeholder 1"/>
          <p:cNvSpPr>
            <a:spLocks noGrp="1"/>
          </p:cNvSpPr>
          <p:nvPr>
            <p:ph type="body" idx="1"/>
          </p:nvPr>
        </p:nvSpPr>
        <p:spPr bwMode="gray">
          <a:xfrm>
            <a:off x="460376" y="1970088"/>
            <a:ext cx="6856524" cy="1487587"/>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bwMode="gray">
          <a:xfrm>
            <a:off x="758825" y="881925"/>
            <a:ext cx="6558074" cy="307777"/>
          </a:xfrm>
          <a:prstGeom prst="rect">
            <a:avLst/>
          </a:prstGeom>
        </p:spPr>
        <p:txBody>
          <a:bodyPr vert="horz" wrap="square" lIns="0" tIns="0" rIns="0" bIns="0" rtlCol="0" anchor="b">
            <a:spAutoFit/>
          </a:bodyPr>
          <a:lstStyle/>
          <a:p>
            <a:r>
              <a:rPr lang="en-US" dirty="0"/>
              <a:t>Page title – Arial 20pt regular; Use sentence case</a:t>
            </a:r>
          </a:p>
        </p:txBody>
      </p:sp>
      <p:sp>
        <p:nvSpPr>
          <p:cNvPr id="7" name="Slide Number Placeholder 5"/>
          <p:cNvSpPr txBox="1">
            <a:spLocks/>
          </p:cNvSpPr>
          <p:nvPr/>
        </p:nvSpPr>
        <p:spPr bwMode="gray">
          <a:xfrm>
            <a:off x="6577014" y="9630389"/>
            <a:ext cx="739886" cy="123111"/>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pPr algn="r"/>
            <a:r>
              <a:rPr lang="en-US" sz="800" dirty="0">
                <a:solidFill>
                  <a:schemeClr val="tx1"/>
                </a:solidFill>
              </a:rPr>
              <a:t>Page </a:t>
            </a:r>
            <a:fld id="{D1524D41-16DC-4D92-9EF9-071B213BE0F5}" type="slidenum">
              <a:rPr lang="en-US" sz="800" smtClean="0">
                <a:solidFill>
                  <a:schemeClr val="tx1"/>
                </a:solidFill>
              </a:rPr>
              <a:pPr algn="r"/>
              <a:t>‹#›</a:t>
            </a:fld>
            <a:endParaRPr lang="en-US" sz="800" dirty="0">
              <a:solidFill>
                <a:schemeClr val="tx1"/>
              </a:solidFill>
            </a:endParaRPr>
          </a:p>
        </p:txBody>
      </p:sp>
      <p:sp>
        <p:nvSpPr>
          <p:cNvPr id="8" name="TextBox 7">
            <a:hlinkClick r:id="rId5"/>
          </p:cNvPr>
          <p:cNvSpPr txBox="1"/>
          <p:nvPr/>
        </p:nvSpPr>
        <p:spPr bwMode="gray">
          <a:xfrm>
            <a:off x="758825" y="9645778"/>
            <a:ext cx="1832769"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tx1"/>
                </a:solidFill>
                <a:effectLst/>
                <a:uLnTx/>
                <a:uFillTx/>
                <a:latin typeface="+mn-lt"/>
                <a:ea typeface="+mn-ea"/>
                <a:cs typeface="+mn-cs"/>
              </a:rPr>
              <a:t>© 2020 Optum, Inc. All rights reserved. </a:t>
            </a:r>
            <a:r>
              <a:rPr kumimoji="0" lang="en-US" sz="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optum.com</a:t>
            </a:r>
            <a:endParaRPr kumimoji="0" lang="en-US" sz="6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Footer Placeholder 2"/>
          <p:cNvSpPr>
            <a:spLocks noGrp="1"/>
          </p:cNvSpPr>
          <p:nvPr>
            <p:ph type="ftr" sz="quarter" idx="3"/>
          </p:nvPr>
        </p:nvSpPr>
        <p:spPr>
          <a:xfrm>
            <a:off x="758825" y="9738111"/>
            <a:ext cx="4829175" cy="184666"/>
          </a:xfrm>
          <a:prstGeom prst="rect">
            <a:avLst/>
          </a:prstGeom>
          <a:noFill/>
        </p:spPr>
        <p:txBody>
          <a:bodyPr wrap="square" lIns="0" tIns="0" rIns="0" bIns="0" rtlCol="0">
            <a:spAutoFit/>
          </a:bodyPr>
          <a:lstStyle>
            <a:lvl1pPr>
              <a:defRPr kumimoji="0" lang="en-US" sz="600" b="0" i="0" u="none" strike="noStrike" cap="none" spc="0" normalizeH="0" baseline="0" smtClean="0">
                <a:ln>
                  <a:noFill/>
                </a:ln>
                <a:effectLst/>
                <a:uLnTx/>
                <a:uFillTx/>
              </a:defRPr>
            </a:lvl1pPr>
          </a:lstStyle>
          <a:p>
            <a:r>
              <a:rPr lang="en-US" dirty="0"/>
              <a:t>Do not reproduce, transmit or modify the content set forth herein in any form or by any means without written permission of </a:t>
            </a:r>
            <a:r>
              <a:rPr lang="en-US" dirty="0" err="1"/>
              <a:t>UnitedHealthcare</a:t>
            </a:r>
            <a:r>
              <a:rPr lang="en-US" dirty="0"/>
              <a:t>. © 2020 United HealthCare Services, Inc. All rights reserved.</a:t>
            </a:r>
          </a:p>
        </p:txBody>
      </p:sp>
    </p:spTree>
  </p:cSld>
  <p:clrMap bg1="lt1" tx1="dk1" bg2="lt2" tx2="dk2" accent1="accent1" accent2="accent2" accent3="accent3" accent4="accent4" accent5="accent5" accent6="accent6" hlink="hlink" folHlink="folHlink"/>
  <p:sldLayoutIdLst>
    <p:sldLayoutId id="2147483732" r:id="rId1"/>
    <p:sldLayoutId id="2147483735" r:id="rId2"/>
    <p:sldLayoutId id="2147483731" r:id="rId3"/>
  </p:sldLayoutIdLst>
  <p:hf sldNum="0" hdr="0" dt="0"/>
  <p:txStyles>
    <p:titleStyle>
      <a:lvl1pPr algn="l" defTabSz="1018879" rtl="0" eaLnBrk="1" latinLnBrk="0" hangingPunct="1">
        <a:spcBef>
          <a:spcPct val="0"/>
        </a:spcBef>
        <a:buNone/>
        <a:defRPr sz="2000" b="0" kern="1200" baseline="0">
          <a:solidFill>
            <a:schemeClr val="tx1"/>
          </a:solidFill>
          <a:latin typeface="+mj-lt"/>
          <a:ea typeface="+mj-ea"/>
          <a:cs typeface="+mj-cs"/>
        </a:defRPr>
      </a:lvl1pPr>
    </p:titleStyle>
    <p:bodyStyle>
      <a:lvl1pPr marL="0" indent="0" algn="l" defTabSz="1018879" rtl="0" eaLnBrk="1" latinLnBrk="0" hangingPunct="1">
        <a:spcBef>
          <a:spcPts val="500"/>
        </a:spcBef>
        <a:buClr>
          <a:schemeClr val="accent1"/>
        </a:buClr>
        <a:buFont typeface="Arial" pitchFamily="34" charset="0"/>
        <a:buNone/>
        <a:defRPr sz="1600" kern="1200">
          <a:solidFill>
            <a:schemeClr val="tx1"/>
          </a:solidFill>
          <a:latin typeface="+mn-lt"/>
          <a:ea typeface="+mn-ea"/>
          <a:cs typeface="+mn-cs"/>
        </a:defRPr>
      </a:lvl1pPr>
      <a:lvl2pPr marL="288925" indent="-176213"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2pPr>
      <a:lvl3pPr marL="403225" indent="-173038"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3pPr>
      <a:lvl4pPr marL="517525" indent="-174625"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4pPr>
      <a:lvl5pPr marL="631825" indent="-173038" algn="l" defTabSz="1018879" rtl="0" eaLnBrk="1" latinLnBrk="0" hangingPunct="1">
        <a:spcBef>
          <a:spcPts val="500"/>
        </a:spcBef>
        <a:buClr>
          <a:schemeClr val="accent1"/>
        </a:buClr>
        <a:buFont typeface="Arial" pitchFamily="34" charset="0"/>
        <a:buChar char="–"/>
        <a:defRPr sz="16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4608" userDrawn="1">
          <p15:clr>
            <a:srgbClr val="C35EA4"/>
          </p15:clr>
        </p15:guide>
        <p15:guide id="3" orient="horz" pos="287" userDrawn="1">
          <p15:clr>
            <a:srgbClr val="C35EA4"/>
          </p15:clr>
        </p15:guide>
        <p15:guide id="4" orient="horz" pos="5991"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www.apa.org/helpcenter/choose-therapist.aspx"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s://www.helpguide.org/articles/suicide-prevention/suicide-prevention.htm" TargetMode="External"/><Relationship Id="rId4" Type="http://schemas.openxmlformats.org/officeDocument/2006/relationships/hyperlink" Target="https://www.helpguide.org/articles/depression/depression-symptoms-and-warning-signs.htm"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p:cNvSpPr>
          <p:nvPr>
            <p:ph type="title"/>
          </p:nvPr>
        </p:nvSpPr>
        <p:spPr/>
        <p:txBody>
          <a:bodyPr/>
          <a:lstStyle/>
          <a:p>
            <a:r>
              <a:rPr lang="en-US" altLang="en-US" dirty="0"/>
              <a:t>How To Use</a:t>
            </a:r>
            <a:br>
              <a:rPr lang="en-US" dirty="0">
                <a:solidFill>
                  <a:schemeClr val="tx1"/>
                </a:solidFill>
                <a:latin typeface="+mj-ea"/>
                <a:cs typeface="+mj-ea"/>
              </a:rPr>
            </a:br>
            <a:r>
              <a:rPr lang="en-US" altLang="en-US" dirty="0"/>
              <a:t>Conflict as Opportunity</a:t>
            </a:r>
          </a:p>
        </p:txBody>
      </p:sp>
      <p:sp>
        <p:nvSpPr>
          <p:cNvPr id="5123" name="Rectangle 11"/>
          <p:cNvSpPr>
            <a:spLocks noGrp="1"/>
          </p:cNvSpPr>
          <p:nvPr>
            <p:ph type="body" sz="quarter" idx="10"/>
          </p:nvPr>
        </p:nvSpPr>
        <p:spPr>
          <a:xfrm>
            <a:off x="1035050" y="3436327"/>
            <a:ext cx="5029200" cy="738664"/>
          </a:xfrm>
        </p:spPr>
        <p:txBody>
          <a:bodyPr vert="horz" wrap="square" lIns="0" tIns="0" rIns="0" bIns="0" rtlCol="0" anchor="t">
            <a:spAutoFit/>
          </a:bodyPr>
          <a:lstStyle/>
          <a:p>
            <a:r>
              <a:rPr lang="en-US" altLang="en-US" dirty="0"/>
              <a:t>A Discussion for Employees</a:t>
            </a:r>
          </a:p>
          <a:p>
            <a:r>
              <a:rPr lang="en-US" altLang="en-US" dirty="0"/>
              <a:t>Workbook </a:t>
            </a:r>
          </a:p>
          <a:p>
            <a:endParaRPr lang="en-US" altLang="en-US" dirty="0"/>
          </a:p>
          <a:p>
            <a:endParaRPr lang="en-US" altLang="en-US" dirty="0"/>
          </a:p>
        </p:txBody>
      </p:sp>
    </p:spTree>
    <p:extLst>
      <p:ext uri="{BB962C8B-B14F-4D97-AF65-F5344CB8AC3E}">
        <p14:creationId xmlns:p14="http://schemas.microsoft.com/office/powerpoint/2010/main" val="1768866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p:cNvSpPr>
            <a:spLocks noGrp="1"/>
          </p:cNvSpPr>
          <p:nvPr>
            <p:ph type="title"/>
          </p:nvPr>
        </p:nvSpPr>
        <p:spPr/>
        <p:txBody>
          <a:bodyPr/>
          <a:lstStyle/>
          <a:p>
            <a:pPr eaLnBrk="1" hangingPunct="1"/>
            <a:r>
              <a:rPr lang="en-US" altLang="en-US"/>
              <a:t>Resolve</a:t>
            </a:r>
            <a:endParaRPr lang="en-US" altLang="en-US" sz="2200"/>
          </a:p>
        </p:txBody>
      </p:sp>
      <p:sp>
        <p:nvSpPr>
          <p:cNvPr id="55299" name="Text Placeholder 8"/>
          <p:cNvSpPr txBox="1">
            <a:spLocks/>
          </p:cNvSpPr>
          <p:nvPr/>
        </p:nvSpPr>
        <p:spPr bwMode="auto">
          <a:xfrm>
            <a:off x="460375" y="1978502"/>
            <a:ext cx="6851650" cy="71639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42900" indent="-34290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457200" lvl="1" indent="-290513">
              <a:spcAft>
                <a:spcPts val="669"/>
              </a:spcAft>
              <a:buClr>
                <a:schemeClr val="tx2"/>
              </a:buClr>
              <a:buFontTx/>
              <a:buAutoNum type="arabicPeriod" startAt="5"/>
              <a:defRPr/>
            </a:pPr>
            <a:r>
              <a:rPr lang="en-US" altLang="en-US" sz="1600" b="1" dirty="0">
                <a:solidFill>
                  <a:schemeClr val="tx2"/>
                </a:solidFill>
                <a:cs typeface="Times New Roman" pitchFamily="18" charset="0"/>
              </a:rPr>
              <a:t>Explore the issues and perspectives: </a:t>
            </a:r>
            <a:r>
              <a:rPr lang="en-US" altLang="en-US" sz="1600" dirty="0">
                <a:cs typeface="Times New Roman" pitchFamily="18" charset="0"/>
              </a:rPr>
              <a:t>The issues are explored and needs and perspectives are shared.</a:t>
            </a:r>
          </a:p>
          <a:p>
            <a:pPr marL="457200" indent="-290513">
              <a:spcAft>
                <a:spcPts val="669"/>
              </a:spcAft>
              <a:buClr>
                <a:schemeClr val="tx2"/>
              </a:buClr>
              <a:buFont typeface="Arial" charset="0"/>
              <a:buAutoNum type="arabicPeriod" startAt="6"/>
              <a:defRPr/>
            </a:pPr>
            <a:r>
              <a:rPr lang="en-US" altLang="en-US" sz="1600" b="1" dirty="0">
                <a:solidFill>
                  <a:schemeClr val="tx2"/>
                </a:solidFill>
                <a:cs typeface="Times New Roman" pitchFamily="18" charset="0"/>
              </a:rPr>
              <a:t>Create solutions: </a:t>
            </a:r>
            <a:r>
              <a:rPr lang="en-US" altLang="en-US" sz="1600" dirty="0">
                <a:cs typeface="Times New Roman" pitchFamily="18" charset="0"/>
              </a:rPr>
              <a:t>Solutions are identified and explored to see how they fit with each party’s needs and goals. Common ground is explored and areas of compromise are identified.</a:t>
            </a:r>
          </a:p>
          <a:p>
            <a:pPr>
              <a:spcAft>
                <a:spcPts val="1337"/>
              </a:spcAft>
              <a:buClr>
                <a:schemeClr val="tx2"/>
              </a:buClr>
              <a:defRPr/>
            </a:pPr>
            <a:endParaRPr lang="en-US" altLang="en-US" sz="1600" dirty="0">
              <a:cs typeface="Times New Roman" pitchFamily="18" charset="0"/>
            </a:endParaRPr>
          </a:p>
          <a:p>
            <a:pPr marL="0" indent="0">
              <a:spcAft>
                <a:spcPts val="1337"/>
              </a:spcAft>
              <a:buClr>
                <a:schemeClr val="tx2"/>
              </a:buClr>
              <a:defRPr/>
            </a:pPr>
            <a:r>
              <a:rPr lang="en-US" altLang="en-US" sz="1600" dirty="0">
                <a:cs typeface="Times New Roman" pitchFamily="18" charset="0"/>
              </a:rPr>
              <a:t>There’s more than one right way to resolve a difference of opinion. Generating solutions should be treated like the brainstorming process. Each proposed solution should be carefully evaluated for its merits. Laughing or calling a solution stupid, ridiculous or crazy should not be tolerated.</a:t>
            </a:r>
          </a:p>
          <a:p>
            <a:pPr marL="457200" indent="-290513">
              <a:spcAft>
                <a:spcPts val="1337"/>
              </a:spcAft>
              <a:buClr>
                <a:schemeClr val="tx2"/>
              </a:buClr>
              <a:buFont typeface="Arial" charset="0"/>
              <a:buAutoNum type="arabicPeriod" startAt="7"/>
              <a:defRPr/>
            </a:pPr>
            <a:r>
              <a:rPr lang="en-US" altLang="en-US" sz="1600" b="1" dirty="0">
                <a:solidFill>
                  <a:schemeClr val="tx2"/>
                </a:solidFill>
                <a:cs typeface="Times New Roman" pitchFamily="18" charset="0"/>
              </a:rPr>
              <a:t>Reach an agreement: </a:t>
            </a:r>
            <a:r>
              <a:rPr lang="en-US" altLang="en-US" sz="1600" dirty="0">
                <a:cs typeface="Times New Roman" pitchFamily="18" charset="0"/>
              </a:rPr>
              <a:t>A resolution should be mutually agreed upon by the end of the meeting. If no agreement can be reached, the parties must either agree to permanently put aside the disagreement, or take the matter to a facilitator for a second meeting at which time an agreement must be made.</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167288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7"/>
          <p:cNvSpPr>
            <a:spLocks noGrp="1"/>
          </p:cNvSpPr>
          <p:nvPr>
            <p:ph type="title"/>
          </p:nvPr>
        </p:nvSpPr>
        <p:spPr/>
        <p:txBody>
          <a:bodyPr/>
          <a:lstStyle/>
          <a:p>
            <a:pPr eaLnBrk="1" hangingPunct="1"/>
            <a:r>
              <a:rPr lang="en-US" altLang="en-US"/>
              <a:t>Resolve</a:t>
            </a:r>
            <a:endParaRPr lang="en-US" altLang="en-US" sz="2200"/>
          </a:p>
        </p:txBody>
      </p:sp>
      <p:sp>
        <p:nvSpPr>
          <p:cNvPr id="55299" name="Text Placeholder 8"/>
          <p:cNvSpPr txBox="1">
            <a:spLocks/>
          </p:cNvSpPr>
          <p:nvPr/>
        </p:nvSpPr>
        <p:spPr bwMode="auto">
          <a:xfrm>
            <a:off x="460375" y="1978502"/>
            <a:ext cx="6851650" cy="71639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42900" indent="-34290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457200" indent="-285750">
              <a:spcAft>
                <a:spcPts val="669"/>
              </a:spcAft>
              <a:buClr>
                <a:schemeClr val="tx2"/>
              </a:buClr>
              <a:defRPr/>
            </a:pPr>
            <a:r>
              <a:rPr lang="en-US" altLang="en-US" sz="1600" b="1" dirty="0">
                <a:solidFill>
                  <a:schemeClr val="tx1"/>
                </a:solidFill>
                <a:cs typeface="Times New Roman" pitchFamily="18" charset="0"/>
              </a:rPr>
              <a:t>8.   Reach resolution: </a:t>
            </a:r>
            <a:r>
              <a:rPr lang="en-US" altLang="en-US" sz="1600" dirty="0">
                <a:solidFill>
                  <a:schemeClr val="tx1"/>
                </a:solidFill>
                <a:cs typeface="Times New Roman" pitchFamily="18" charset="0"/>
              </a:rPr>
              <a:t>If, at the end of the second meeting, no resolution is reached, Human Resources or another designated management representative will resolve the conflict. If HR or another designated management representative resolves the conflict, the employees involved must agree to abide by it without complaint.</a:t>
            </a:r>
          </a:p>
          <a:p>
            <a:pPr marL="0" indent="0">
              <a:spcAft>
                <a:spcPts val="1337"/>
              </a:spcAft>
              <a:buClr>
                <a:schemeClr val="tx2"/>
              </a:buClr>
              <a:defRPr/>
            </a:pPr>
            <a:r>
              <a:rPr lang="en-US" altLang="en-US" sz="1600" dirty="0">
                <a:solidFill>
                  <a:schemeClr val="tx1"/>
                </a:solidFill>
                <a:cs typeface="Times New Roman" pitchFamily="18" charset="0"/>
              </a:rPr>
              <a:t>Once an agreement or resolution has been reached, the decision should be written down, with copies for all participants.</a:t>
            </a:r>
          </a:p>
          <a:p>
            <a:pPr marL="457200" indent="-285750">
              <a:spcAft>
                <a:spcPts val="669"/>
              </a:spcAft>
              <a:buClr>
                <a:schemeClr val="tx2"/>
              </a:buClr>
              <a:buFont typeface="Arial" charset="0"/>
              <a:buAutoNum type="arabicPeriod" startAt="9"/>
              <a:defRPr/>
            </a:pPr>
            <a:r>
              <a:rPr lang="en-US" altLang="en-US" sz="1600" b="1" dirty="0">
                <a:solidFill>
                  <a:schemeClr val="tx1"/>
                </a:solidFill>
                <a:cs typeface="Times New Roman" pitchFamily="18" charset="0"/>
              </a:rPr>
              <a:t>Follow-up: </a:t>
            </a:r>
            <a:r>
              <a:rPr lang="en-US" altLang="en-US" sz="1600" dirty="0">
                <a:solidFill>
                  <a:schemeClr val="tx1"/>
                </a:solidFill>
                <a:cs typeface="Times New Roman" pitchFamily="18" charset="0"/>
              </a:rPr>
              <a:t>Progress should be evaluated, mutual assistance should be offered and any barriers to keeping the resolution addressed.</a:t>
            </a:r>
          </a:p>
          <a:p>
            <a:pPr marL="0" indent="0">
              <a:spcAft>
                <a:spcPts val="1337"/>
              </a:spcAft>
              <a:buClr>
                <a:schemeClr val="tx2"/>
              </a:buClr>
              <a:defRPr/>
            </a:pPr>
            <a:r>
              <a:rPr lang="en-US" altLang="en-US" sz="1600" dirty="0">
                <a:solidFill>
                  <a:schemeClr val="tx1"/>
                </a:solidFill>
                <a:cs typeface="Times New Roman" pitchFamily="18" charset="0"/>
              </a:rPr>
              <a:t>If a facilitator was used, the facilitator should follow up and evaluate the progress of the resolution within a week or 10 days. There’s also an expectation that the parties involved will offer mutual assistance, if needed, to help each other keep the agreement they made.</a:t>
            </a:r>
          </a:p>
          <a:p>
            <a:pPr marL="0" indent="0">
              <a:spcAft>
                <a:spcPts val="1337"/>
              </a:spcAft>
              <a:buClr>
                <a:schemeClr val="tx2"/>
              </a:buClr>
              <a:defRPr/>
            </a:pPr>
            <a:r>
              <a:rPr lang="en-US" altLang="en-US" sz="1600" dirty="0">
                <a:solidFill>
                  <a:schemeClr val="tx1"/>
                </a:solidFill>
                <a:cs typeface="Times New Roman" pitchFamily="18" charset="0"/>
              </a:rPr>
              <a:t>Remind participants that if the conflict involves people from cultures different from their own, they need to be more sensitive to differences in communication. What’s valued in western culture such as direct eye contact, getting straight to the point and minimizing status differences may not be understood or accepted in another culture. </a:t>
            </a:r>
          </a:p>
          <a:p>
            <a:pPr>
              <a:spcAft>
                <a:spcPts val="1337"/>
              </a:spcAft>
              <a:buClr>
                <a:schemeClr val="tx2"/>
              </a:buClr>
              <a:defRPr/>
            </a:pPr>
            <a:r>
              <a:rPr lang="en-US" altLang="en-US" sz="1600" b="1" dirty="0">
                <a:solidFill>
                  <a:schemeClr val="tx1"/>
                </a:solidFill>
                <a:cs typeface="Times New Roman" pitchFamily="18" charset="0"/>
              </a:rPr>
              <a:t>Discussion Questions: </a:t>
            </a:r>
          </a:p>
          <a:p>
            <a:pPr marL="0" indent="0">
              <a:spcAft>
                <a:spcPts val="1337"/>
              </a:spcAft>
              <a:buClr>
                <a:schemeClr val="tx2"/>
              </a:buClr>
              <a:defRPr/>
            </a:pPr>
            <a:r>
              <a:rPr lang="en-US" altLang="en-US" sz="1600" dirty="0">
                <a:solidFill>
                  <a:schemeClr val="tx1"/>
                </a:solidFill>
                <a:cs typeface="Times New Roman" pitchFamily="18" charset="0"/>
              </a:rPr>
              <a:t>What do you think of this process?</a:t>
            </a:r>
          </a:p>
          <a:p>
            <a:pPr marL="0" indent="0">
              <a:spcAft>
                <a:spcPts val="1337"/>
              </a:spcAft>
              <a:buClr>
                <a:schemeClr val="tx2"/>
              </a:buClr>
              <a:defRPr/>
            </a:pPr>
            <a:r>
              <a:rPr lang="en-US" altLang="en-US" sz="1600" dirty="0">
                <a:solidFill>
                  <a:schemeClr val="tx1"/>
                </a:solidFill>
                <a:cs typeface="Times New Roman" pitchFamily="18" charset="0"/>
              </a:rPr>
              <a:t>How difficult would these ideas be to implement? </a:t>
            </a:r>
          </a:p>
          <a:p>
            <a:pPr marL="0" indent="0">
              <a:spcAft>
                <a:spcPts val="1337"/>
              </a:spcAft>
              <a:buClr>
                <a:schemeClr val="tx2"/>
              </a:buClr>
              <a:defRPr/>
            </a:pPr>
            <a:r>
              <a:rPr lang="en-US" altLang="en-US" sz="1600" dirty="0">
                <a:solidFill>
                  <a:schemeClr val="tx1"/>
                </a:solidFill>
                <a:cs typeface="Times New Roman" pitchFamily="18" charset="0"/>
              </a:rPr>
              <a:t>How would using this process change how conflict is addressed in your organization? </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1347980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7"/>
          <p:cNvSpPr>
            <a:spLocks noGrp="1"/>
          </p:cNvSpPr>
          <p:nvPr>
            <p:ph type="title"/>
          </p:nvPr>
        </p:nvSpPr>
        <p:spPr/>
        <p:txBody>
          <a:bodyPr/>
          <a:lstStyle/>
          <a:p>
            <a:pPr eaLnBrk="1" hangingPunct="1"/>
            <a:r>
              <a:rPr lang="en-US" altLang="en-US"/>
              <a:t>Resolve</a:t>
            </a:r>
          </a:p>
        </p:txBody>
      </p:sp>
      <p:sp>
        <p:nvSpPr>
          <p:cNvPr id="35843" name="Text Placeholder 8"/>
          <p:cNvSpPr txBox="1">
            <a:spLocks/>
          </p:cNvSpPr>
          <p:nvPr/>
        </p:nvSpPr>
        <p:spPr bwMode="auto">
          <a:xfrm>
            <a:off x="460375" y="1970088"/>
            <a:ext cx="6851650" cy="717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42900" indent="-342900">
              <a:spcBef>
                <a:spcPct val="20000"/>
              </a:spcBef>
              <a:buClr>
                <a:srgbClr val="005293"/>
              </a:buClr>
              <a:buSzPct val="115000"/>
              <a:defRPr sz="2000">
                <a:solidFill>
                  <a:srgbClr val="535A5D"/>
                </a:solidFill>
                <a:latin typeface="Arial" charset="0"/>
                <a:ea typeface="ＭＳ Ｐゴシック" pitchFamily="34" charset="-128"/>
              </a:defRPr>
            </a:lvl1pPr>
            <a:lvl2pPr marL="511175"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776288" indent="-163513">
              <a:spcBef>
                <a:spcPct val="20000"/>
              </a:spcBef>
              <a:buClr>
                <a:srgbClr val="005293"/>
              </a:buClr>
              <a:defRPr>
                <a:solidFill>
                  <a:srgbClr val="535A5D"/>
                </a:solidFill>
                <a:latin typeface="Arial" charset="0"/>
                <a:ea typeface="ＭＳ Ｐゴシック" pitchFamily="34" charset="-128"/>
              </a:defRPr>
            </a:lvl3pPr>
            <a:lvl4pPr marL="1143000" indent="-228600">
              <a:spcBef>
                <a:spcPct val="20000"/>
              </a:spcBef>
              <a:buClr>
                <a:srgbClr val="005293"/>
              </a:buClr>
              <a:defRPr>
                <a:solidFill>
                  <a:srgbClr val="535A5D"/>
                </a:solidFill>
                <a:latin typeface="Arial" charset="0"/>
                <a:ea typeface="ＭＳ Ｐゴシック" pitchFamily="34" charset="-128"/>
              </a:defRPr>
            </a:lvl4pPr>
            <a:lvl5pPr marL="1416050" indent="-163513">
              <a:spcBef>
                <a:spcPct val="20000"/>
              </a:spcBef>
              <a:buClr>
                <a:srgbClr val="005293"/>
              </a:buClr>
              <a:buFont typeface="Arial" charset="0"/>
              <a:defRPr>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buFontTx/>
              <a:buAutoNum type="arabicPeriod"/>
            </a:pPr>
            <a:r>
              <a:rPr lang="en-US" altLang="en-US" sz="1600" b="1" dirty="0">
                <a:solidFill>
                  <a:schemeClr val="tx1"/>
                </a:solidFill>
              </a:rPr>
              <a:t>Define the issues: </a:t>
            </a:r>
            <a:r>
              <a:rPr lang="en-US" altLang="en-US" sz="1600" dirty="0">
                <a:solidFill>
                  <a:schemeClr val="tx1"/>
                </a:solidFill>
              </a:rPr>
              <a:t>One or both parties identify the conflict in a </a:t>
            </a:r>
            <a:br>
              <a:rPr lang="en-US" altLang="en-US" sz="1600" dirty="0">
                <a:solidFill>
                  <a:schemeClr val="tx1"/>
                </a:solidFill>
              </a:rPr>
            </a:br>
            <a:r>
              <a:rPr lang="en-US" altLang="en-US" sz="1600" dirty="0">
                <a:solidFill>
                  <a:schemeClr val="tx1"/>
                </a:solidFill>
              </a:rPr>
              <a:t>respectful manner. </a:t>
            </a:r>
            <a:br>
              <a:rPr lang="en-US" altLang="en-US" sz="1600" dirty="0">
                <a:solidFill>
                  <a:schemeClr val="tx1"/>
                </a:solidFill>
              </a:rPr>
            </a:b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r>
              <a:rPr lang="en-US" altLang="en-US" sz="1600" b="1" dirty="0">
                <a:solidFill>
                  <a:schemeClr val="tx1"/>
                </a:solidFill>
              </a:rPr>
              <a:t>Agree to meet: </a:t>
            </a:r>
            <a:r>
              <a:rPr lang="en-US" altLang="en-US" sz="1600" dirty="0">
                <a:solidFill>
                  <a:schemeClr val="tx1"/>
                </a:solidFill>
              </a:rPr>
              <a:t>Within 48 to 72 hours, the parties agree to meet to resolve the conflict and follow this procedure. </a:t>
            </a:r>
            <a:br>
              <a:rPr lang="en-US" altLang="en-US" sz="1600" dirty="0">
                <a:solidFill>
                  <a:schemeClr val="tx1"/>
                </a:solidFill>
              </a:rPr>
            </a:b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r>
              <a:rPr lang="en-US" altLang="en-US" sz="1600" b="1" dirty="0">
                <a:solidFill>
                  <a:schemeClr val="tx1"/>
                </a:solidFill>
              </a:rPr>
              <a:t>Identify a facilitator (optional): </a:t>
            </a:r>
            <a:r>
              <a:rPr lang="en-US" altLang="en-US" sz="1600" dirty="0">
                <a:solidFill>
                  <a:schemeClr val="tx1"/>
                </a:solidFill>
              </a:rPr>
              <a:t>If requested, a facilitator is identified.</a:t>
            </a:r>
            <a:br>
              <a:rPr lang="en-US" altLang="en-US" sz="1600" dirty="0">
                <a:solidFill>
                  <a:schemeClr val="tx1"/>
                </a:solidFill>
              </a:rPr>
            </a:b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r>
              <a:rPr lang="en-US" altLang="en-US" sz="1600" b="1" dirty="0">
                <a:solidFill>
                  <a:schemeClr val="tx1"/>
                </a:solidFill>
              </a:rPr>
              <a:t>Meet during normal working hours: </a:t>
            </a:r>
            <a:r>
              <a:rPr lang="en-US" altLang="en-US" sz="1600" dirty="0">
                <a:solidFill>
                  <a:schemeClr val="tx1"/>
                </a:solidFill>
              </a:rPr>
              <a:t>The meeting should take place during normal working hours, at the worksite, in a setting appropriate for a confidential meeting.</a:t>
            </a:r>
            <a:br>
              <a:rPr lang="en-US" altLang="en-US" sz="1600" dirty="0">
                <a:solidFill>
                  <a:schemeClr val="tx1"/>
                </a:solidFill>
              </a:rPr>
            </a:b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endParaRPr lang="en-US" altLang="en-US" sz="1600" dirty="0">
              <a:solidFill>
                <a:schemeClr val="tx1"/>
              </a:solidFill>
            </a:endParaRPr>
          </a:p>
          <a:p>
            <a:pPr>
              <a:spcBef>
                <a:spcPct val="0"/>
              </a:spcBef>
              <a:spcAft>
                <a:spcPts val="669"/>
              </a:spcAft>
              <a:buClr>
                <a:schemeClr val="tx2"/>
              </a:buClr>
              <a:buSzTx/>
              <a:buFontTx/>
              <a:buAutoNum type="arabicPeriod"/>
            </a:pPr>
            <a:r>
              <a:rPr lang="en-US" altLang="en-US" sz="1600" b="1" dirty="0">
                <a:solidFill>
                  <a:schemeClr val="tx1"/>
                </a:solidFill>
              </a:rPr>
              <a:t>Explore the issues and perspectives</a:t>
            </a:r>
            <a:r>
              <a:rPr lang="en-US" altLang="en-US" sz="1600" dirty="0">
                <a:solidFill>
                  <a:schemeClr val="tx1"/>
                </a:solidFill>
              </a:rPr>
              <a:t>: The issues are explored; needs and perspectives are shared.</a:t>
            </a:r>
            <a:endParaRPr lang="en-US" altLang="en-US" sz="1300" dirty="0">
              <a:solidFill>
                <a:schemeClr val="tx1"/>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1395080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7"/>
          <p:cNvSpPr>
            <a:spLocks noGrp="1"/>
          </p:cNvSpPr>
          <p:nvPr>
            <p:ph type="title"/>
          </p:nvPr>
        </p:nvSpPr>
        <p:spPr/>
        <p:txBody>
          <a:bodyPr/>
          <a:lstStyle/>
          <a:p>
            <a:pPr eaLnBrk="1" hangingPunct="1"/>
            <a:r>
              <a:rPr lang="en-US" altLang="en-US"/>
              <a:t>Resolve</a:t>
            </a:r>
            <a:endParaRPr lang="en-US" altLang="en-US" sz="2200"/>
          </a:p>
        </p:txBody>
      </p:sp>
      <p:sp>
        <p:nvSpPr>
          <p:cNvPr id="36869" name="Text Placeholder 8"/>
          <p:cNvSpPr txBox="1">
            <a:spLocks/>
          </p:cNvSpPr>
          <p:nvPr/>
        </p:nvSpPr>
        <p:spPr bwMode="auto">
          <a:xfrm>
            <a:off x="460375" y="1970089"/>
            <a:ext cx="6851650" cy="752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42900" indent="-342900">
              <a:spcBef>
                <a:spcPct val="20000"/>
              </a:spcBef>
              <a:buClr>
                <a:srgbClr val="005293"/>
              </a:buClr>
              <a:buSzPct val="115000"/>
              <a:defRPr sz="2000">
                <a:solidFill>
                  <a:srgbClr val="535A5D"/>
                </a:solidFill>
                <a:latin typeface="Arial" charset="0"/>
                <a:ea typeface="ＭＳ Ｐゴシック" pitchFamily="34" charset="-128"/>
              </a:defRPr>
            </a:lvl1pPr>
            <a:lvl2pPr marL="511175"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776288" indent="-163513">
              <a:spcBef>
                <a:spcPct val="20000"/>
              </a:spcBef>
              <a:buClr>
                <a:srgbClr val="005293"/>
              </a:buClr>
              <a:defRPr>
                <a:solidFill>
                  <a:srgbClr val="535A5D"/>
                </a:solidFill>
                <a:latin typeface="Arial" charset="0"/>
                <a:ea typeface="ＭＳ Ｐゴシック" pitchFamily="34" charset="-128"/>
              </a:defRPr>
            </a:lvl3pPr>
            <a:lvl4pPr marL="1143000" indent="-228600">
              <a:spcBef>
                <a:spcPct val="20000"/>
              </a:spcBef>
              <a:buClr>
                <a:srgbClr val="005293"/>
              </a:buClr>
              <a:defRPr>
                <a:solidFill>
                  <a:srgbClr val="535A5D"/>
                </a:solidFill>
                <a:latin typeface="Arial" charset="0"/>
                <a:ea typeface="ＭＳ Ｐゴシック" pitchFamily="34" charset="-128"/>
              </a:defRPr>
            </a:lvl4pPr>
            <a:lvl5pPr marL="1416050" indent="-163513">
              <a:spcBef>
                <a:spcPct val="20000"/>
              </a:spcBef>
              <a:buClr>
                <a:srgbClr val="005293"/>
              </a:buClr>
              <a:buFont typeface="Arial" charset="0"/>
              <a:defRPr>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buFontTx/>
              <a:buAutoNum type="arabicPeriod" startAt="6"/>
            </a:pPr>
            <a:r>
              <a:rPr lang="en-US" altLang="en-US" sz="1600" b="1" dirty="0">
                <a:solidFill>
                  <a:schemeClr val="tx1"/>
                </a:solidFill>
              </a:rPr>
              <a:t>Create solutions: </a:t>
            </a:r>
            <a:r>
              <a:rPr lang="en-US" altLang="en-US" sz="1600" dirty="0">
                <a:solidFill>
                  <a:schemeClr val="tx1"/>
                </a:solidFill>
              </a:rPr>
              <a:t>Solutions are identified and explored to see how they fit with each party’s needs and goals. </a:t>
            </a: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r>
              <a:rPr lang="en-US" altLang="en-US" sz="1600" b="1" dirty="0">
                <a:solidFill>
                  <a:schemeClr val="tx1"/>
                </a:solidFill>
              </a:rPr>
              <a:t>Reach an agreement: </a:t>
            </a:r>
            <a:r>
              <a:rPr lang="en-US" altLang="en-US" sz="1600" dirty="0">
                <a:solidFill>
                  <a:schemeClr val="tx1"/>
                </a:solidFill>
              </a:rPr>
              <a:t>A resolution should be mutually agreed upon by the end of the meeting. </a:t>
            </a: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r>
              <a:rPr lang="en-US" altLang="en-US" sz="1600" b="1" dirty="0">
                <a:solidFill>
                  <a:schemeClr val="tx1"/>
                </a:solidFill>
              </a:rPr>
              <a:t>Reach resolution: </a:t>
            </a:r>
            <a:r>
              <a:rPr lang="en-US" altLang="en-US" sz="1600" dirty="0">
                <a:solidFill>
                  <a:schemeClr val="tx1"/>
                </a:solidFill>
              </a:rPr>
              <a:t>If, at the end of the second meeting, no resolution is reached, Human Resources or another designated management representative will resolve the conflict. If HR or other designated management representative resolves the conflict, the employees involved must agree to abide by it without complaint.</a:t>
            </a: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endParaRPr lang="en-US" altLang="en-US" sz="1600" dirty="0">
              <a:solidFill>
                <a:schemeClr val="tx1"/>
              </a:solidFill>
            </a:endParaRPr>
          </a:p>
          <a:p>
            <a:pPr>
              <a:spcBef>
                <a:spcPct val="0"/>
              </a:spcBef>
              <a:spcAft>
                <a:spcPts val="669"/>
              </a:spcAft>
              <a:buClr>
                <a:schemeClr val="tx2"/>
              </a:buClr>
              <a:buSzTx/>
              <a:buFontTx/>
              <a:buAutoNum type="arabicPeriod" startAt="6"/>
            </a:pPr>
            <a:r>
              <a:rPr lang="en-US" altLang="en-US" sz="1600" b="1" dirty="0">
                <a:solidFill>
                  <a:schemeClr val="tx1"/>
                </a:solidFill>
              </a:rPr>
              <a:t>Follow-up: </a:t>
            </a:r>
            <a:r>
              <a:rPr lang="en-US" altLang="en-US" sz="1600" dirty="0">
                <a:solidFill>
                  <a:schemeClr val="tx1"/>
                </a:solidFill>
              </a:rPr>
              <a:t>Evaluate progress and offer mutual assistance. Address barriers that might interfere with maintaining the agreed-upon resolution.</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759917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7"/>
          <p:cNvSpPr>
            <a:spLocks noGrp="1"/>
          </p:cNvSpPr>
          <p:nvPr>
            <p:ph type="title"/>
          </p:nvPr>
        </p:nvSpPr>
        <p:spPr/>
        <p:txBody>
          <a:bodyPr/>
          <a:lstStyle/>
          <a:p>
            <a:pPr eaLnBrk="1" hangingPunct="1"/>
            <a:r>
              <a:rPr lang="en-US" altLang="en-US"/>
              <a:t>Outcomes</a:t>
            </a:r>
          </a:p>
        </p:txBody>
      </p:sp>
      <p:sp>
        <p:nvSpPr>
          <p:cNvPr id="114691" name="Text Placeholder 19"/>
          <p:cNvSpPr txBox="1">
            <a:spLocks/>
          </p:cNvSpPr>
          <p:nvPr/>
        </p:nvSpPr>
        <p:spPr bwMode="auto">
          <a:xfrm>
            <a:off x="440797" y="1971835"/>
            <a:ext cx="2103225" cy="2830671"/>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marL="163513" indent="-163513">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marL="10613" indent="-10613" algn="ctr">
              <a:spcBef>
                <a:spcPct val="0"/>
              </a:spcBef>
              <a:buClr>
                <a:schemeClr val="tx2"/>
              </a:buClr>
              <a:buSzTx/>
              <a:defRPr/>
            </a:pPr>
            <a:r>
              <a:rPr lang="en-US" altLang="en-US" sz="1600" dirty="0"/>
              <a:t>Both parties reach a mutual agreement that one side will prevail and the other will submit. Best when done on a reciprocal basis.</a:t>
            </a:r>
          </a:p>
          <a:p>
            <a:pPr algn="ctr">
              <a:spcBef>
                <a:spcPct val="0"/>
              </a:spcBef>
              <a:buClr>
                <a:schemeClr val="tx2"/>
              </a:buClr>
              <a:buSzTx/>
              <a:buFontTx/>
              <a:buChar char="•"/>
              <a:defRPr/>
            </a:pPr>
            <a:endParaRPr lang="en-US" altLang="en-US" sz="1100" dirty="0"/>
          </a:p>
        </p:txBody>
      </p:sp>
      <p:sp>
        <p:nvSpPr>
          <p:cNvPr id="39941" name="Text Placeholder 18"/>
          <p:cNvSpPr txBox="1">
            <a:spLocks/>
          </p:cNvSpPr>
          <p:nvPr/>
        </p:nvSpPr>
        <p:spPr bwMode="auto">
          <a:xfrm>
            <a:off x="440797" y="1970088"/>
            <a:ext cx="2103225" cy="812007"/>
          </a:xfrm>
          <a:prstGeom prst="rect">
            <a:avLst/>
          </a:prstGeom>
          <a:solidFill>
            <a:schemeClr val="tx2"/>
          </a:solidFill>
          <a:ln w="9525">
            <a:solidFill>
              <a:schemeClr val="bg2"/>
            </a:solidFill>
            <a:miter lim="800000"/>
            <a:headEnd/>
            <a:tailEnd/>
          </a:ln>
        </p:spPr>
        <p:txBody>
          <a:bodyPr lIns="0" tIns="0" rIns="0" bIns="30565" anchor="ct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eaLnBrk="1" hangingPunct="1">
              <a:spcBef>
                <a:spcPct val="0"/>
              </a:spcBef>
              <a:buClr>
                <a:schemeClr val="tx2"/>
              </a:buClr>
              <a:buSzTx/>
            </a:pPr>
            <a:r>
              <a:rPr lang="en-US" altLang="en-US" b="1">
                <a:solidFill>
                  <a:schemeClr val="bg1"/>
                </a:solidFill>
              </a:rPr>
              <a:t>Trade-Off</a:t>
            </a:r>
          </a:p>
        </p:txBody>
      </p:sp>
      <p:sp>
        <p:nvSpPr>
          <p:cNvPr id="114693" name="Text Placeholder 19"/>
          <p:cNvSpPr txBox="1">
            <a:spLocks/>
          </p:cNvSpPr>
          <p:nvPr/>
        </p:nvSpPr>
        <p:spPr bwMode="auto">
          <a:xfrm>
            <a:off x="5208589" y="1980565"/>
            <a:ext cx="2105025" cy="2821940"/>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marL="163513" indent="-163513">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marL="10613" indent="-10613" algn="ctr">
              <a:spcBef>
                <a:spcPct val="0"/>
              </a:spcBef>
              <a:buClr>
                <a:schemeClr val="tx2"/>
              </a:buClr>
              <a:buSzTx/>
              <a:defRPr/>
            </a:pPr>
            <a:r>
              <a:rPr lang="en-US" altLang="en-US" sz="1600" dirty="0"/>
              <a:t>Parties decide that agreement is not essential to goal achievement. Disagreement does not damage the relationship.</a:t>
            </a:r>
          </a:p>
          <a:p>
            <a:pPr algn="ctr">
              <a:spcBef>
                <a:spcPct val="0"/>
              </a:spcBef>
              <a:buClr>
                <a:schemeClr val="tx2"/>
              </a:buClr>
              <a:buSzTx/>
              <a:defRPr/>
            </a:pPr>
            <a:endParaRPr lang="en-US" altLang="en-US" sz="1600" dirty="0"/>
          </a:p>
          <a:p>
            <a:pPr algn="ctr">
              <a:spcBef>
                <a:spcPct val="0"/>
              </a:spcBef>
              <a:buClr>
                <a:schemeClr val="tx2"/>
              </a:buClr>
              <a:buSzTx/>
              <a:buFontTx/>
              <a:buChar char="•"/>
              <a:defRPr/>
            </a:pPr>
            <a:endParaRPr lang="en-US" altLang="en-US" sz="1100" dirty="0"/>
          </a:p>
        </p:txBody>
      </p:sp>
      <p:sp>
        <p:nvSpPr>
          <p:cNvPr id="39943" name="Text Placeholder 18"/>
          <p:cNvSpPr txBox="1">
            <a:spLocks/>
          </p:cNvSpPr>
          <p:nvPr/>
        </p:nvSpPr>
        <p:spPr bwMode="auto">
          <a:xfrm>
            <a:off x="5208589" y="1978820"/>
            <a:ext cx="2105025" cy="803275"/>
          </a:xfrm>
          <a:prstGeom prst="rect">
            <a:avLst/>
          </a:prstGeom>
          <a:solidFill>
            <a:schemeClr val="accent2"/>
          </a:solidFill>
          <a:ln w="9525">
            <a:solidFill>
              <a:schemeClr val="bg2"/>
            </a:solidFill>
            <a:miter lim="800000"/>
            <a:headEnd/>
            <a:tailEnd/>
          </a:ln>
        </p:spPr>
        <p:txBody>
          <a:bodyPr lIns="0" tIns="0" rIns="0" bIns="30565" anchor="ct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511175"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776288" indent="-163513">
              <a:spcBef>
                <a:spcPct val="20000"/>
              </a:spcBef>
              <a:buClr>
                <a:srgbClr val="005293"/>
              </a:buClr>
              <a:defRPr>
                <a:solidFill>
                  <a:srgbClr val="535A5D"/>
                </a:solidFill>
                <a:latin typeface="Arial" charset="0"/>
                <a:ea typeface="ＭＳ Ｐゴシック" pitchFamily="34" charset="-128"/>
              </a:defRPr>
            </a:lvl3pPr>
            <a:lvl4pPr marL="1143000" indent="-228600">
              <a:spcBef>
                <a:spcPct val="20000"/>
              </a:spcBef>
              <a:buClr>
                <a:srgbClr val="005293"/>
              </a:buClr>
              <a:defRPr>
                <a:solidFill>
                  <a:srgbClr val="535A5D"/>
                </a:solidFill>
                <a:latin typeface="Arial" charset="0"/>
                <a:ea typeface="ＭＳ Ｐゴシック" pitchFamily="34" charset="-128"/>
              </a:defRPr>
            </a:lvl4pPr>
            <a:lvl5pPr marL="1416050" indent="-163513">
              <a:spcBef>
                <a:spcPct val="20000"/>
              </a:spcBef>
              <a:buClr>
                <a:srgbClr val="005293"/>
              </a:buClr>
              <a:buFont typeface="Arial" charset="0"/>
              <a:defRPr>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eaLnBrk="1" hangingPunct="1">
              <a:spcBef>
                <a:spcPct val="0"/>
              </a:spcBef>
              <a:buClr>
                <a:schemeClr val="tx2"/>
              </a:buClr>
              <a:buSzTx/>
            </a:pPr>
            <a:r>
              <a:rPr lang="en-US" altLang="en-US" b="1" dirty="0">
                <a:solidFill>
                  <a:schemeClr val="bg1"/>
                </a:solidFill>
              </a:rPr>
              <a:t>Agree To Disagree</a:t>
            </a:r>
          </a:p>
        </p:txBody>
      </p:sp>
      <p:sp>
        <p:nvSpPr>
          <p:cNvPr id="114695" name="Text Placeholder 19"/>
          <p:cNvSpPr txBox="1">
            <a:spLocks/>
          </p:cNvSpPr>
          <p:nvPr/>
        </p:nvSpPr>
        <p:spPr bwMode="auto">
          <a:xfrm>
            <a:off x="2824692" y="1977073"/>
            <a:ext cx="2103226" cy="2825433"/>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marL="163513" indent="-163513">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marL="10613" indent="-10613" algn="ctr">
              <a:spcBef>
                <a:spcPct val="0"/>
              </a:spcBef>
              <a:buClr>
                <a:schemeClr val="tx2"/>
              </a:buClr>
              <a:buSzTx/>
              <a:defRPr/>
            </a:pPr>
            <a:r>
              <a:rPr lang="en-US" altLang="en-US" sz="1600" dirty="0"/>
              <a:t>Each party gives up part of its agenda to “meet in the middle.”</a:t>
            </a:r>
          </a:p>
          <a:p>
            <a:pPr algn="ctr">
              <a:spcBef>
                <a:spcPct val="0"/>
              </a:spcBef>
              <a:buClr>
                <a:schemeClr val="tx2"/>
              </a:buClr>
              <a:buSzTx/>
              <a:defRPr/>
            </a:pPr>
            <a:endParaRPr lang="en-US" altLang="en-US" sz="1600" dirty="0"/>
          </a:p>
          <a:p>
            <a:pPr algn="ctr">
              <a:spcBef>
                <a:spcPct val="0"/>
              </a:spcBef>
              <a:buClr>
                <a:schemeClr val="tx2"/>
              </a:buClr>
              <a:buSzTx/>
              <a:buFontTx/>
              <a:buChar char="•"/>
              <a:defRPr/>
            </a:pPr>
            <a:endParaRPr lang="en-US" altLang="en-US" sz="1100" dirty="0"/>
          </a:p>
        </p:txBody>
      </p:sp>
      <p:sp>
        <p:nvSpPr>
          <p:cNvPr id="12" name="Text Placeholder 18"/>
          <p:cNvSpPr txBox="1">
            <a:spLocks/>
          </p:cNvSpPr>
          <p:nvPr/>
        </p:nvSpPr>
        <p:spPr bwMode="auto">
          <a:xfrm>
            <a:off x="2824692" y="1975328"/>
            <a:ext cx="2103226" cy="806768"/>
          </a:xfrm>
          <a:prstGeom prst="rect">
            <a:avLst/>
          </a:prstGeom>
          <a:solidFill>
            <a:schemeClr val="accent1"/>
          </a:solidFill>
          <a:ln>
            <a:solidFill>
              <a:schemeClr val="bg2"/>
            </a:solidFill>
            <a:miter lim="800000"/>
            <a:headEnd/>
            <a:tailEnd/>
          </a:ln>
        </p:spPr>
        <p:txBody>
          <a:bodyPr lIns="0" tIns="0" rIns="0" bIns="30565" anchor="ctr"/>
          <a:lstStyle>
            <a:lvl1pPr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1pPr>
            <a:lvl2pPr marL="511175" indent="-228600" algn="l" defTabSz="457200" rtl="0" eaLnBrk="0" fontAlgn="base" hangingPunct="0">
              <a:spcBef>
                <a:spcPct val="0"/>
              </a:spcBef>
              <a:spcAft>
                <a:spcPts val="600"/>
              </a:spcAft>
              <a:buFont typeface="Arial" charset="0"/>
              <a:buChar char="–"/>
              <a:defRPr sz="2000" kern="1200">
                <a:solidFill>
                  <a:schemeClr val="tx1"/>
                </a:solidFill>
                <a:latin typeface="+mn-lt"/>
                <a:ea typeface="+mn-ea"/>
                <a:cs typeface="+mn-cs"/>
              </a:defRPr>
            </a:lvl2pPr>
            <a:lvl3pPr marL="776288"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3pPr>
            <a:lvl4pPr marL="1143000" indent="-228600" algn="l" defTabSz="457200" rtl="0" eaLnBrk="0" fontAlgn="base" hangingPunct="0">
              <a:spcBef>
                <a:spcPct val="0"/>
              </a:spcBef>
              <a:spcAft>
                <a:spcPts val="600"/>
              </a:spcAft>
              <a:buFont typeface="Arial" charset="0"/>
              <a:buChar char="–"/>
              <a:defRPr sz="2000" kern="1200">
                <a:solidFill>
                  <a:schemeClr val="tx1"/>
                </a:solidFill>
                <a:latin typeface="+mn-lt"/>
                <a:ea typeface="+mn-ea"/>
                <a:cs typeface="+mn-cs"/>
              </a:defRPr>
            </a:lvl4pPr>
            <a:lvl5pPr marL="1416050"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0" algn="ctr" eaLnBrk="1" hangingPunct="1">
              <a:spcAft>
                <a:spcPct val="0"/>
              </a:spcAft>
              <a:buNone/>
              <a:defRPr/>
            </a:pPr>
            <a:r>
              <a:rPr lang="en-US" b="1" dirty="0">
                <a:solidFill>
                  <a:schemeClr val="bg1"/>
                </a:solidFill>
              </a:rPr>
              <a:t>Compromise</a:t>
            </a:r>
          </a:p>
        </p:txBody>
      </p:sp>
      <p:sp>
        <p:nvSpPr>
          <p:cNvPr id="114697" name="Text Placeholder 19"/>
          <p:cNvSpPr txBox="1">
            <a:spLocks/>
          </p:cNvSpPr>
          <p:nvPr/>
        </p:nvSpPr>
        <p:spPr bwMode="auto">
          <a:xfrm>
            <a:off x="440797" y="5345590"/>
            <a:ext cx="2103225" cy="2830671"/>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marL="163513" indent="-163513">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marL="10613" indent="-10613" algn="ctr">
              <a:spcBef>
                <a:spcPct val="0"/>
              </a:spcBef>
              <a:buClr>
                <a:schemeClr val="tx2"/>
              </a:buClr>
              <a:buSzTx/>
              <a:defRPr/>
            </a:pPr>
            <a:r>
              <a:rPr lang="en-US" altLang="en-US" sz="1600" dirty="0"/>
              <a:t>One party prevails and the other loses. Relationship damage potential is high.</a:t>
            </a:r>
          </a:p>
          <a:p>
            <a:pPr algn="ctr">
              <a:spcBef>
                <a:spcPct val="0"/>
              </a:spcBef>
              <a:buClr>
                <a:schemeClr val="tx2"/>
              </a:buClr>
              <a:buSzTx/>
              <a:defRPr/>
            </a:pPr>
            <a:endParaRPr lang="en-US" altLang="en-US" sz="1600" dirty="0"/>
          </a:p>
          <a:p>
            <a:pPr algn="ctr">
              <a:spcBef>
                <a:spcPct val="0"/>
              </a:spcBef>
              <a:buClr>
                <a:schemeClr val="tx2"/>
              </a:buClr>
              <a:buSzTx/>
              <a:buFontTx/>
              <a:buChar char="•"/>
              <a:defRPr/>
            </a:pPr>
            <a:endParaRPr lang="en-US" altLang="en-US" sz="1100" dirty="0"/>
          </a:p>
        </p:txBody>
      </p:sp>
      <p:sp>
        <p:nvSpPr>
          <p:cNvPr id="39947" name="Text Placeholder 18"/>
          <p:cNvSpPr txBox="1">
            <a:spLocks/>
          </p:cNvSpPr>
          <p:nvPr/>
        </p:nvSpPr>
        <p:spPr bwMode="auto">
          <a:xfrm>
            <a:off x="440797" y="5343843"/>
            <a:ext cx="2103225" cy="810260"/>
          </a:xfrm>
          <a:prstGeom prst="rect">
            <a:avLst/>
          </a:prstGeom>
          <a:solidFill>
            <a:schemeClr val="accent2"/>
          </a:solidFill>
          <a:ln w="9525">
            <a:solidFill>
              <a:schemeClr val="bg2"/>
            </a:solidFill>
            <a:miter lim="800000"/>
            <a:headEnd/>
            <a:tailEnd/>
          </a:ln>
        </p:spPr>
        <p:txBody>
          <a:bodyPr lIns="0" tIns="0" rIns="0" bIns="30565" anchor="ct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511175"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776288" indent="-163513">
              <a:spcBef>
                <a:spcPct val="20000"/>
              </a:spcBef>
              <a:buClr>
                <a:srgbClr val="005293"/>
              </a:buClr>
              <a:defRPr>
                <a:solidFill>
                  <a:srgbClr val="535A5D"/>
                </a:solidFill>
                <a:latin typeface="Arial" charset="0"/>
                <a:ea typeface="ＭＳ Ｐゴシック" pitchFamily="34" charset="-128"/>
              </a:defRPr>
            </a:lvl3pPr>
            <a:lvl4pPr marL="1143000" indent="-228600">
              <a:spcBef>
                <a:spcPct val="20000"/>
              </a:spcBef>
              <a:buClr>
                <a:srgbClr val="005293"/>
              </a:buClr>
              <a:defRPr>
                <a:solidFill>
                  <a:srgbClr val="535A5D"/>
                </a:solidFill>
                <a:latin typeface="Arial" charset="0"/>
                <a:ea typeface="ＭＳ Ｐゴシック" pitchFamily="34" charset="-128"/>
              </a:defRPr>
            </a:lvl4pPr>
            <a:lvl5pPr marL="1416050" indent="-163513">
              <a:spcBef>
                <a:spcPct val="20000"/>
              </a:spcBef>
              <a:buClr>
                <a:srgbClr val="005293"/>
              </a:buClr>
              <a:buFont typeface="Arial" charset="0"/>
              <a:defRPr>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eaLnBrk="1" hangingPunct="1">
              <a:spcBef>
                <a:spcPct val="0"/>
              </a:spcBef>
              <a:buClr>
                <a:schemeClr val="tx2"/>
              </a:buClr>
              <a:buSzTx/>
            </a:pPr>
            <a:r>
              <a:rPr lang="en-US" altLang="en-US" b="1">
                <a:solidFill>
                  <a:schemeClr val="bg1"/>
                </a:solidFill>
              </a:rPr>
              <a:t>Win-Lose</a:t>
            </a:r>
          </a:p>
        </p:txBody>
      </p:sp>
      <p:sp>
        <p:nvSpPr>
          <p:cNvPr id="114699" name="Text Placeholder 19"/>
          <p:cNvSpPr txBox="1">
            <a:spLocks/>
          </p:cNvSpPr>
          <p:nvPr/>
        </p:nvSpPr>
        <p:spPr bwMode="auto">
          <a:xfrm>
            <a:off x="5208589" y="5352575"/>
            <a:ext cx="2105025" cy="2823686"/>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defRPr/>
            </a:pPr>
            <a:endParaRPr lang="en-US" altLang="en-US" sz="1600" dirty="0"/>
          </a:p>
          <a:p>
            <a:pPr algn="ctr">
              <a:spcBef>
                <a:spcPct val="0"/>
              </a:spcBef>
              <a:buClr>
                <a:schemeClr val="tx2"/>
              </a:buClr>
              <a:buSzTx/>
              <a:defRPr/>
            </a:pPr>
            <a:endParaRPr lang="en-US" altLang="en-US" sz="1600" dirty="0"/>
          </a:p>
          <a:p>
            <a:pPr algn="ctr">
              <a:spcBef>
                <a:spcPct val="0"/>
              </a:spcBef>
              <a:buClr>
                <a:schemeClr val="tx2"/>
              </a:buClr>
              <a:buSzTx/>
              <a:defRPr/>
            </a:pPr>
            <a:endParaRPr lang="en-US" altLang="en-US" sz="1600" dirty="0"/>
          </a:p>
          <a:p>
            <a:pPr marL="10613" indent="-10613" algn="ctr">
              <a:spcBef>
                <a:spcPct val="0"/>
              </a:spcBef>
              <a:buClr>
                <a:schemeClr val="tx2"/>
              </a:buClr>
              <a:buSzTx/>
              <a:defRPr/>
            </a:pPr>
            <a:r>
              <a:rPr lang="en-US" altLang="en-US" sz="1600" dirty="0"/>
              <a:t>An agreement is reached that allows both parties </a:t>
            </a:r>
          </a:p>
          <a:p>
            <a:pPr algn="ctr">
              <a:spcBef>
                <a:spcPct val="0"/>
              </a:spcBef>
              <a:buClr>
                <a:schemeClr val="tx2"/>
              </a:buClr>
              <a:buSzTx/>
              <a:defRPr/>
            </a:pPr>
            <a:r>
              <a:rPr lang="en-US" altLang="en-US" sz="1600" dirty="0"/>
              <a:t>to get all their </a:t>
            </a:r>
          </a:p>
          <a:p>
            <a:pPr algn="ctr">
              <a:spcBef>
                <a:spcPct val="0"/>
              </a:spcBef>
              <a:buClr>
                <a:schemeClr val="tx2"/>
              </a:buClr>
              <a:buSzTx/>
              <a:defRPr/>
            </a:pPr>
            <a:r>
              <a:rPr lang="en-US" altLang="en-US" sz="1600" dirty="0"/>
              <a:t>needs met.</a:t>
            </a:r>
          </a:p>
          <a:p>
            <a:pPr algn="ctr">
              <a:spcBef>
                <a:spcPct val="0"/>
              </a:spcBef>
              <a:buClr>
                <a:schemeClr val="tx2"/>
              </a:buClr>
              <a:buSzTx/>
              <a:defRPr/>
            </a:pPr>
            <a:endParaRPr lang="en-US" altLang="en-US" sz="1600" dirty="0"/>
          </a:p>
          <a:p>
            <a:pPr algn="ctr">
              <a:spcBef>
                <a:spcPct val="0"/>
              </a:spcBef>
              <a:buClr>
                <a:schemeClr val="tx2"/>
              </a:buClr>
              <a:buSzTx/>
              <a:defRPr/>
            </a:pPr>
            <a:endParaRPr lang="en-US" altLang="en-US" sz="1600" dirty="0"/>
          </a:p>
          <a:p>
            <a:pPr algn="ctr">
              <a:spcBef>
                <a:spcPct val="0"/>
              </a:spcBef>
              <a:buClr>
                <a:schemeClr val="tx2"/>
              </a:buClr>
              <a:buSzTx/>
              <a:buFontTx/>
              <a:buChar char="•"/>
              <a:defRPr/>
            </a:pPr>
            <a:endParaRPr lang="en-US" altLang="en-US" sz="1100" dirty="0"/>
          </a:p>
        </p:txBody>
      </p:sp>
      <p:sp>
        <p:nvSpPr>
          <p:cNvPr id="16" name="Text Placeholder 18"/>
          <p:cNvSpPr txBox="1">
            <a:spLocks/>
          </p:cNvSpPr>
          <p:nvPr/>
        </p:nvSpPr>
        <p:spPr bwMode="auto">
          <a:xfrm>
            <a:off x="5208589" y="5350828"/>
            <a:ext cx="2105025" cy="803275"/>
          </a:xfrm>
          <a:prstGeom prst="rect">
            <a:avLst/>
          </a:prstGeom>
          <a:solidFill>
            <a:schemeClr val="accent1"/>
          </a:solidFill>
          <a:ln>
            <a:solidFill>
              <a:schemeClr val="bg2"/>
            </a:solidFill>
            <a:miter lim="800000"/>
            <a:headEnd/>
            <a:tailEnd/>
          </a:ln>
        </p:spPr>
        <p:txBody>
          <a:bodyPr lIns="0" tIns="0" rIns="0" bIns="30565" anchor="ctr"/>
          <a:lstStyle>
            <a:lvl1pPr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1pPr>
            <a:lvl2pPr marL="511175" indent="-228600" algn="l" defTabSz="457200" rtl="0" eaLnBrk="0" fontAlgn="base" hangingPunct="0">
              <a:spcBef>
                <a:spcPct val="0"/>
              </a:spcBef>
              <a:spcAft>
                <a:spcPts val="600"/>
              </a:spcAft>
              <a:buFont typeface="Arial" charset="0"/>
              <a:buChar char="–"/>
              <a:defRPr sz="2000" kern="1200">
                <a:solidFill>
                  <a:schemeClr val="tx1"/>
                </a:solidFill>
                <a:latin typeface="+mn-lt"/>
                <a:ea typeface="+mn-ea"/>
                <a:cs typeface="+mn-cs"/>
              </a:defRPr>
            </a:lvl2pPr>
            <a:lvl3pPr marL="776288"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3pPr>
            <a:lvl4pPr marL="1143000" indent="-228600" algn="l" defTabSz="457200" rtl="0" eaLnBrk="0" fontAlgn="base" hangingPunct="0">
              <a:spcBef>
                <a:spcPct val="0"/>
              </a:spcBef>
              <a:spcAft>
                <a:spcPts val="600"/>
              </a:spcAft>
              <a:buFont typeface="Arial" charset="0"/>
              <a:buChar char="–"/>
              <a:defRPr sz="2000" kern="1200">
                <a:solidFill>
                  <a:schemeClr val="tx1"/>
                </a:solidFill>
                <a:latin typeface="+mn-lt"/>
                <a:ea typeface="+mn-ea"/>
                <a:cs typeface="+mn-cs"/>
              </a:defRPr>
            </a:lvl4pPr>
            <a:lvl5pPr marL="1416050" indent="-163513" algn="l" defTabSz="457200" rtl="0" eaLnBrk="0" fontAlgn="base" hangingPunct="0">
              <a:spcBef>
                <a:spcPct val="0"/>
              </a:spcBef>
              <a:spcAft>
                <a:spcPts val="600"/>
              </a:spcAft>
              <a:buClr>
                <a:schemeClr val="tx2"/>
              </a:buClr>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0" algn="ctr" eaLnBrk="1" hangingPunct="1">
              <a:spcAft>
                <a:spcPct val="0"/>
              </a:spcAft>
              <a:buNone/>
              <a:defRPr/>
            </a:pPr>
            <a:r>
              <a:rPr lang="en-US" b="1" dirty="0">
                <a:solidFill>
                  <a:schemeClr val="bg1"/>
                </a:solidFill>
              </a:rPr>
              <a:t>Win-Win</a:t>
            </a:r>
          </a:p>
        </p:txBody>
      </p:sp>
      <p:sp>
        <p:nvSpPr>
          <p:cNvPr id="114701" name="Text Placeholder 19"/>
          <p:cNvSpPr txBox="1">
            <a:spLocks/>
          </p:cNvSpPr>
          <p:nvPr/>
        </p:nvSpPr>
        <p:spPr bwMode="auto">
          <a:xfrm>
            <a:off x="2824692" y="5350828"/>
            <a:ext cx="2103226" cy="2825433"/>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101882" tIns="254706" rIns="101882" bIns="0"/>
          <a:lstStyle>
            <a:lvl1pPr marL="163513" indent="-163513">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742950" indent="-28575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algn="ctr">
              <a:spcBef>
                <a:spcPct val="0"/>
              </a:spcBef>
              <a:buClr>
                <a:schemeClr val="tx2"/>
              </a:buClr>
              <a:buSzTx/>
              <a:buFontTx/>
              <a:buChar char="•"/>
              <a:defRPr/>
            </a:pPr>
            <a:endParaRPr lang="en-US" altLang="en-US" sz="1600" dirty="0"/>
          </a:p>
          <a:p>
            <a:pPr marL="10613" indent="-10613" algn="ctr">
              <a:spcBef>
                <a:spcPct val="0"/>
              </a:spcBef>
              <a:buClr>
                <a:schemeClr val="tx2"/>
              </a:buClr>
              <a:buSzTx/>
              <a:defRPr/>
            </a:pPr>
            <a:r>
              <a:rPr lang="en-US" altLang="en-US" sz="1600" dirty="0"/>
              <a:t>A solution is not reached and the disagreement continues.</a:t>
            </a:r>
          </a:p>
          <a:p>
            <a:pPr algn="ctr">
              <a:spcBef>
                <a:spcPct val="0"/>
              </a:spcBef>
              <a:buClr>
                <a:schemeClr val="tx2"/>
              </a:buClr>
              <a:buSzTx/>
              <a:defRPr/>
            </a:pPr>
            <a:endParaRPr lang="en-US" altLang="en-US" sz="1600" dirty="0"/>
          </a:p>
          <a:p>
            <a:pPr algn="ctr">
              <a:spcBef>
                <a:spcPct val="0"/>
              </a:spcBef>
              <a:buClr>
                <a:schemeClr val="tx2"/>
              </a:buClr>
              <a:buSzTx/>
              <a:defRPr/>
            </a:pPr>
            <a:endParaRPr lang="en-US" altLang="en-US" sz="1600" dirty="0"/>
          </a:p>
          <a:p>
            <a:pPr algn="ctr">
              <a:spcBef>
                <a:spcPct val="0"/>
              </a:spcBef>
              <a:buClr>
                <a:schemeClr val="tx2"/>
              </a:buClr>
              <a:buSzTx/>
              <a:buFontTx/>
              <a:buChar char="•"/>
              <a:defRPr/>
            </a:pPr>
            <a:endParaRPr lang="en-US" altLang="en-US" sz="1100" dirty="0"/>
          </a:p>
        </p:txBody>
      </p:sp>
      <p:sp>
        <p:nvSpPr>
          <p:cNvPr id="39951" name="Text Placeholder 18"/>
          <p:cNvSpPr txBox="1">
            <a:spLocks/>
          </p:cNvSpPr>
          <p:nvPr/>
        </p:nvSpPr>
        <p:spPr bwMode="auto">
          <a:xfrm>
            <a:off x="2824692" y="5349083"/>
            <a:ext cx="2103226" cy="805021"/>
          </a:xfrm>
          <a:prstGeom prst="rect">
            <a:avLst/>
          </a:prstGeom>
          <a:solidFill>
            <a:schemeClr val="tx1"/>
          </a:solidFill>
          <a:ln w="9525">
            <a:solidFill>
              <a:schemeClr val="bg2"/>
            </a:solidFill>
            <a:miter lim="800000"/>
            <a:headEnd/>
            <a:tailEnd/>
          </a:ln>
        </p:spPr>
        <p:txBody>
          <a:bodyPr lIns="0" tIns="0" rIns="0" bIns="30565" anchor="ct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eaLnBrk="1" hangingPunct="1">
              <a:spcBef>
                <a:spcPct val="0"/>
              </a:spcBef>
              <a:buClr>
                <a:schemeClr val="tx2"/>
              </a:buClr>
              <a:buSzTx/>
            </a:pPr>
            <a:r>
              <a:rPr lang="en-US" altLang="en-US" b="1">
                <a:solidFill>
                  <a:schemeClr val="bg1"/>
                </a:solidFill>
              </a:rPr>
              <a:t>No Outcome</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470322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9"/>
          <p:cNvSpPr>
            <a:spLocks noGrp="1"/>
          </p:cNvSpPr>
          <p:nvPr>
            <p:ph type="title"/>
          </p:nvPr>
        </p:nvSpPr>
        <p:spPr/>
        <p:txBody>
          <a:bodyPr/>
          <a:lstStyle/>
          <a:p>
            <a:pPr eaLnBrk="1" hangingPunct="1"/>
            <a:r>
              <a:rPr lang="en-US" altLang="en-US"/>
              <a:t>Opportunities</a:t>
            </a:r>
          </a:p>
        </p:txBody>
      </p:sp>
      <p:sp>
        <p:nvSpPr>
          <p:cNvPr id="40963" name="Text Placeholder 8"/>
          <p:cNvSpPr txBox="1">
            <a:spLocks/>
          </p:cNvSpPr>
          <p:nvPr/>
        </p:nvSpPr>
        <p:spPr bwMode="auto">
          <a:xfrm>
            <a:off x="460376" y="1970088"/>
            <a:ext cx="6851650" cy="4921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85750" indent="-28575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Exploration</a:t>
            </a:r>
            <a:endParaRPr lang="en-US" altLang="en-US" sz="1600" dirty="0">
              <a:solidFill>
                <a:srgbClr val="646D72"/>
              </a:solidFill>
            </a:endParaRP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Creativity</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Foresight</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Understanding</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Clarity</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Change</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Stress-relief </a:t>
            </a:r>
          </a:p>
          <a:p>
            <a:pPr>
              <a:spcBef>
                <a:spcPct val="0"/>
              </a:spcBef>
              <a:spcAft>
                <a:spcPts val="3343"/>
              </a:spcAft>
              <a:buClr>
                <a:schemeClr val="tx2"/>
              </a:buClr>
              <a:buSzTx/>
              <a:buFont typeface="Arial" panose="020B0604020202020204" pitchFamily="34" charset="0"/>
              <a:buChar char="•"/>
            </a:pPr>
            <a:r>
              <a:rPr lang="en-US" altLang="en-US" sz="1600" b="1" dirty="0">
                <a:solidFill>
                  <a:srgbClr val="646D72"/>
                </a:solidFill>
              </a:rPr>
              <a:t>Personal growth</a:t>
            </a:r>
            <a:endParaRPr lang="en-US" altLang="en-US" sz="1300" dirty="0">
              <a:solidFill>
                <a:srgbClr val="646D72"/>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3486003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9"/>
          <p:cNvSpPr>
            <a:spLocks noGrp="1"/>
          </p:cNvSpPr>
          <p:nvPr>
            <p:ph type="title"/>
          </p:nvPr>
        </p:nvSpPr>
        <p:spPr/>
        <p:txBody>
          <a:bodyPr/>
          <a:lstStyle/>
          <a:p>
            <a:pPr eaLnBrk="1" hangingPunct="1"/>
            <a:r>
              <a:rPr lang="en-US" altLang="en-US"/>
              <a:t>Opportunities</a:t>
            </a:r>
          </a:p>
        </p:txBody>
      </p:sp>
      <p:sp>
        <p:nvSpPr>
          <p:cNvPr id="64515" name="Text Placeholder 8"/>
          <p:cNvSpPr txBox="1">
            <a:spLocks/>
          </p:cNvSpPr>
          <p:nvPr/>
        </p:nvSpPr>
        <p:spPr bwMode="auto">
          <a:xfrm>
            <a:off x="460375" y="1970088"/>
            <a:ext cx="6851650" cy="640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85750" indent="-28575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0" indent="0">
              <a:spcAft>
                <a:spcPts val="3343"/>
              </a:spcAft>
              <a:buClr>
                <a:schemeClr val="tx2"/>
              </a:buClr>
              <a:defRPr/>
            </a:pPr>
            <a:r>
              <a:rPr lang="en-US" altLang="en-US" sz="2000" b="1" dirty="0"/>
              <a:t>Conflict and disagreements offer benefits and opportunities: </a:t>
            </a:r>
          </a:p>
          <a:p>
            <a:pPr>
              <a:spcAft>
                <a:spcPts val="3343"/>
              </a:spcAft>
              <a:buClr>
                <a:schemeClr val="tx2"/>
              </a:buClr>
              <a:buFont typeface="Arial" panose="020B0604020202020204" pitchFamily="34" charset="0"/>
              <a:buChar char="•"/>
              <a:defRPr/>
            </a:pPr>
            <a:r>
              <a:rPr lang="en-US" altLang="en-US" sz="1600" b="1" dirty="0"/>
              <a:t>Exploration. </a:t>
            </a:r>
            <a:r>
              <a:rPr lang="en-US" altLang="en-US" sz="1600" dirty="0"/>
              <a:t>When people agree too quickly, they short-circuit the process of discussing an issue in detail. </a:t>
            </a:r>
          </a:p>
          <a:p>
            <a:pPr marL="0" indent="0">
              <a:spcAft>
                <a:spcPts val="3343"/>
              </a:spcAft>
              <a:buClr>
                <a:schemeClr val="tx2"/>
              </a:buClr>
              <a:defRPr/>
            </a:pPr>
            <a:r>
              <a:rPr lang="en-US" altLang="en-US" sz="1600" dirty="0"/>
              <a:t>Quick agreement may not provide time for people to identify and consider the ramifications of a decision from different points of view. This can make the group vulnerable to future conflicts, and perhaps more serious ones, that could have been avoided if the topic had been given the necessary time for thorough consideration at the outset. </a:t>
            </a:r>
          </a:p>
          <a:p>
            <a:pPr marL="0" indent="0">
              <a:spcAft>
                <a:spcPts val="3343"/>
              </a:spcAft>
              <a:buClr>
                <a:schemeClr val="tx2"/>
              </a:buClr>
              <a:defRPr/>
            </a:pPr>
            <a:r>
              <a:rPr lang="en-US" altLang="en-US" sz="1600" dirty="0"/>
              <a:t>Good ideas take time to develop, and quick agreement means the best ideas never had a chance to be generated, let alone explored. </a:t>
            </a:r>
          </a:p>
          <a:p>
            <a:pPr>
              <a:spcAft>
                <a:spcPts val="3343"/>
              </a:spcAft>
              <a:buClr>
                <a:schemeClr val="tx2"/>
              </a:buClr>
              <a:buFont typeface="Arial" panose="020B0604020202020204" pitchFamily="34" charset="0"/>
              <a:buChar char="•"/>
              <a:defRPr/>
            </a:pPr>
            <a:r>
              <a:rPr lang="en-US" altLang="en-US" sz="1600" b="1" dirty="0"/>
              <a:t>Creativity. </a:t>
            </a:r>
            <a:r>
              <a:rPr lang="en-US" altLang="en-US" sz="1600" dirty="0"/>
              <a:t>People may see an issue in a refreshing way as they look for ways to accommodate the needs of the group through discussion and negotiation. </a:t>
            </a:r>
            <a:endParaRPr lang="en-US" altLang="en-US" sz="1300" dirty="0"/>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30725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9"/>
          <p:cNvSpPr>
            <a:spLocks noGrp="1"/>
          </p:cNvSpPr>
          <p:nvPr>
            <p:ph type="title"/>
          </p:nvPr>
        </p:nvSpPr>
        <p:spPr/>
        <p:txBody>
          <a:bodyPr/>
          <a:lstStyle/>
          <a:p>
            <a:pPr eaLnBrk="1" hangingPunct="1"/>
            <a:r>
              <a:rPr lang="en-US" altLang="en-US"/>
              <a:t>Opportunities</a:t>
            </a:r>
          </a:p>
        </p:txBody>
      </p:sp>
      <p:sp>
        <p:nvSpPr>
          <p:cNvPr id="64515" name="Text Placeholder 8"/>
          <p:cNvSpPr txBox="1">
            <a:spLocks/>
          </p:cNvSpPr>
          <p:nvPr/>
        </p:nvSpPr>
        <p:spPr bwMode="auto">
          <a:xfrm>
            <a:off x="460375" y="1970088"/>
            <a:ext cx="6851650" cy="6437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85750" indent="-28575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a:spcAft>
                <a:spcPts val="3343"/>
              </a:spcAft>
              <a:buClr>
                <a:schemeClr val="tx2"/>
              </a:buClr>
              <a:buFont typeface="Arial" panose="020B0604020202020204" pitchFamily="34" charset="0"/>
              <a:buChar char="•"/>
              <a:defRPr/>
            </a:pPr>
            <a:r>
              <a:rPr lang="en-US" altLang="en-US" sz="1600" b="1" dirty="0"/>
              <a:t>Foresight.</a:t>
            </a:r>
            <a:r>
              <a:rPr lang="en-US" altLang="en-US" sz="1600" dirty="0"/>
              <a:t> Disagreements identified in the planning stages of a project can be addressed and resolved before they cause damage, either to the project or to the relationships.</a:t>
            </a:r>
          </a:p>
          <a:p>
            <a:pPr marL="0" indent="0">
              <a:spcAft>
                <a:spcPts val="3343"/>
              </a:spcAft>
              <a:buClr>
                <a:schemeClr val="tx2"/>
              </a:buClr>
              <a:defRPr/>
            </a:pPr>
            <a:r>
              <a:rPr lang="en-US" altLang="en-US" sz="1600" dirty="0"/>
              <a:t>Disagreements that surface later in the process may require work that was already done to be undone.</a:t>
            </a:r>
          </a:p>
          <a:p>
            <a:pPr marL="0" indent="0">
              <a:spcAft>
                <a:spcPts val="3343"/>
              </a:spcAft>
              <a:buClr>
                <a:schemeClr val="tx2"/>
              </a:buClr>
              <a:defRPr/>
            </a:pPr>
            <a:r>
              <a:rPr lang="en-US" altLang="en-US" sz="1600" b="1" dirty="0"/>
              <a:t>Understanding. </a:t>
            </a:r>
            <a:r>
              <a:rPr lang="en-US" altLang="en-US" sz="1600" dirty="0"/>
              <a:t>By encouraging discussion and disagreement, you create a process for identifying beliefs held in common or shared ideas. </a:t>
            </a:r>
          </a:p>
          <a:p>
            <a:pPr marL="0" indent="0">
              <a:spcAft>
                <a:spcPts val="3343"/>
              </a:spcAft>
              <a:buClr>
                <a:schemeClr val="tx2"/>
              </a:buClr>
              <a:defRPr/>
            </a:pPr>
            <a:r>
              <a:rPr lang="en-US" altLang="en-US" sz="1600" dirty="0"/>
              <a:t>Participants can check their perceptions of progress and will be more motivated to achieve agreed upon goals. </a:t>
            </a:r>
          </a:p>
          <a:p>
            <a:pPr>
              <a:spcAft>
                <a:spcPts val="3343"/>
              </a:spcAft>
              <a:buClr>
                <a:schemeClr val="tx2"/>
              </a:buClr>
              <a:buFont typeface="Arial" panose="020B0604020202020204" pitchFamily="34" charset="0"/>
              <a:buChar char="•"/>
              <a:defRPr/>
            </a:pPr>
            <a:r>
              <a:rPr lang="en-US" altLang="en-US" sz="1600" b="1" dirty="0"/>
              <a:t>Clarity. </a:t>
            </a:r>
            <a:r>
              <a:rPr lang="en-US" altLang="en-US" sz="1600" dirty="0"/>
              <a:t>Disputes about decision-making help define responsibilities among departments or individuals and may help set some needed boundaries.</a:t>
            </a:r>
          </a:p>
          <a:p>
            <a:pPr>
              <a:spcAft>
                <a:spcPts val="3343"/>
              </a:spcAft>
              <a:buClr>
                <a:schemeClr val="tx2"/>
              </a:buClr>
              <a:buFont typeface="Arial" panose="020B0604020202020204" pitchFamily="34" charset="0"/>
              <a:buChar char="•"/>
              <a:defRPr/>
            </a:pPr>
            <a:r>
              <a:rPr lang="en-US" altLang="en-US" sz="1600" b="1" dirty="0"/>
              <a:t>Change. </a:t>
            </a:r>
            <a:r>
              <a:rPr lang="en-US" altLang="en-US" sz="1600" dirty="0"/>
              <a:t>Disputes can help create and support the process of change, including minds, processes and goals. Different points of view people bring to the discussion help to ensure that all of their needs are considered before new procedures are implemented. </a:t>
            </a:r>
          </a:p>
          <a:p>
            <a:pPr algn="ctr">
              <a:spcAft>
                <a:spcPts val="669"/>
              </a:spcAft>
              <a:buClr>
                <a:schemeClr val="tx2"/>
              </a:buClr>
              <a:defRPr/>
            </a:pPr>
            <a:endParaRPr lang="en-US" altLang="en-US" sz="1600" dirty="0"/>
          </a:p>
          <a:p>
            <a:pPr algn="ctr">
              <a:spcAft>
                <a:spcPts val="669"/>
              </a:spcAft>
              <a:buClr>
                <a:schemeClr val="tx2"/>
              </a:buClr>
              <a:defRPr/>
            </a:pPr>
            <a:endParaRPr lang="en-US" altLang="en-US" sz="1600" dirty="0"/>
          </a:p>
          <a:p>
            <a:pPr algn="ctr">
              <a:spcAft>
                <a:spcPts val="669"/>
              </a:spcAft>
              <a:buClr>
                <a:schemeClr val="tx2"/>
              </a:buClr>
              <a:defRPr/>
            </a:pPr>
            <a:r>
              <a:rPr lang="en-US" altLang="en-US" sz="1600" b="1" dirty="0">
                <a:solidFill>
                  <a:schemeClr val="tx2"/>
                </a:solidFill>
              </a:rPr>
              <a:t>	</a:t>
            </a:r>
          </a:p>
          <a:p>
            <a:pPr algn="ctr">
              <a:spcAft>
                <a:spcPts val="669"/>
              </a:spcAft>
              <a:buClr>
                <a:schemeClr val="tx2"/>
              </a:buClr>
              <a:defRPr/>
            </a:pPr>
            <a:endParaRPr lang="en-US" altLang="en-US" sz="1300" dirty="0"/>
          </a:p>
          <a:p>
            <a:pPr algn="ctr">
              <a:spcAft>
                <a:spcPts val="669"/>
              </a:spcAft>
              <a:buClr>
                <a:schemeClr val="tx2"/>
              </a:buClr>
              <a:defRPr/>
            </a:pPr>
            <a:endParaRPr lang="en-US" altLang="en-US" sz="1300" dirty="0"/>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3934706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9"/>
          <p:cNvSpPr>
            <a:spLocks noGrp="1"/>
          </p:cNvSpPr>
          <p:nvPr>
            <p:ph type="title"/>
          </p:nvPr>
        </p:nvSpPr>
        <p:spPr/>
        <p:txBody>
          <a:bodyPr/>
          <a:lstStyle/>
          <a:p>
            <a:pPr eaLnBrk="1" hangingPunct="1"/>
            <a:r>
              <a:rPr lang="en-US" altLang="en-US"/>
              <a:t>Opportunities</a:t>
            </a:r>
          </a:p>
        </p:txBody>
      </p:sp>
      <p:sp>
        <p:nvSpPr>
          <p:cNvPr id="64515" name="Text Placeholder 8"/>
          <p:cNvSpPr txBox="1">
            <a:spLocks/>
          </p:cNvSpPr>
          <p:nvPr/>
        </p:nvSpPr>
        <p:spPr bwMode="auto">
          <a:xfrm>
            <a:off x="460375" y="1970088"/>
            <a:ext cx="6851650" cy="4921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85750" indent="-28575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a:spcAft>
                <a:spcPts val="3343"/>
              </a:spcAft>
              <a:buClr>
                <a:schemeClr val="tx2"/>
              </a:buClr>
              <a:buFont typeface="Arial" panose="020B0604020202020204" pitchFamily="34" charset="0"/>
              <a:buChar char="•"/>
              <a:defRPr/>
            </a:pPr>
            <a:r>
              <a:rPr lang="en-US" altLang="en-US" sz="1600" b="1" dirty="0"/>
              <a:t>Stress-relief. </a:t>
            </a:r>
            <a:r>
              <a:rPr lang="en-US" altLang="en-US" sz="1600" dirty="0"/>
              <a:t>Small disputes act as steam vents, diffusing larger tensions over issues that either have no really good answer or that can’t be addressed immediately. </a:t>
            </a:r>
            <a:endParaRPr lang="en-US" altLang="en-US" sz="1600" b="1" dirty="0"/>
          </a:p>
          <a:p>
            <a:pPr>
              <a:spcAft>
                <a:spcPts val="3343"/>
              </a:spcAft>
              <a:buClr>
                <a:schemeClr val="tx2"/>
              </a:buClr>
              <a:buFont typeface="Arial" panose="020B0604020202020204" pitchFamily="34" charset="0"/>
              <a:buChar char="•"/>
              <a:defRPr/>
            </a:pPr>
            <a:r>
              <a:rPr lang="en-US" altLang="en-US" sz="1600" b="1" dirty="0"/>
              <a:t>Personal Growth. </a:t>
            </a:r>
            <a:r>
              <a:rPr lang="en-US" altLang="en-US" sz="1600" dirty="0"/>
              <a:t>Disagreements may encourage individuals to try new communication strategies or to explore different ways to approach their work. </a:t>
            </a:r>
          </a:p>
          <a:p>
            <a:pPr marL="0" indent="0">
              <a:spcAft>
                <a:spcPts val="3343"/>
              </a:spcAft>
              <a:buClr>
                <a:schemeClr val="tx2"/>
              </a:buClr>
              <a:defRPr/>
            </a:pPr>
            <a:r>
              <a:rPr lang="en-US" altLang="en-US" sz="1600" dirty="0"/>
              <a:t>As people learn to express disagreement appropriately, they become more confident in expressing their opinions and ideas and can contribute more to their job responsibilities and work relationships. </a:t>
            </a:r>
            <a:endParaRPr lang="en-US" altLang="en-US" sz="1300" dirty="0"/>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656540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7"/>
          <p:cNvSpPr>
            <a:spLocks noGrp="1"/>
          </p:cNvSpPr>
          <p:nvPr>
            <p:ph type="title"/>
          </p:nvPr>
        </p:nvSpPr>
        <p:spPr/>
        <p:txBody>
          <a:bodyPr/>
          <a:lstStyle/>
          <a:p>
            <a:pPr eaLnBrk="1" hangingPunct="1"/>
            <a:r>
              <a:rPr lang="en-US" altLang="en-US"/>
              <a:t>Case Study 1</a:t>
            </a:r>
          </a:p>
        </p:txBody>
      </p:sp>
      <p:sp>
        <p:nvSpPr>
          <p:cNvPr id="46083" name="Text Placeholder 8"/>
          <p:cNvSpPr>
            <a:spLocks noGrp="1" noChangeArrowheads="1"/>
          </p:cNvSpPr>
          <p:nvPr>
            <p:ph type="body" sz="quarter" idx="4294967295"/>
          </p:nvPr>
        </p:nvSpPr>
        <p:spPr>
          <a:xfrm>
            <a:off x="460375" y="1970088"/>
            <a:ext cx="6851650" cy="3521477"/>
          </a:xfrm>
        </p:spPr>
        <p:txBody>
          <a:bodyPr/>
          <a:lstStyle/>
          <a:p>
            <a:pPr>
              <a:spcAft>
                <a:spcPts val="2006"/>
              </a:spcAft>
            </a:pPr>
            <a:r>
              <a:rPr lang="en-US" altLang="en-US" dirty="0"/>
              <a:t>In a recent effort to “trim the fat” in your company, your vice president decided that you and Stephanie would need to assume more responsibilities. Subsequently, both of you were assigned additional administrative duties. In the beginning you weren’t thrilled with this new way of doing things, but you’ve since learned how many steps can be eliminated under the new system.</a:t>
            </a:r>
          </a:p>
          <a:p>
            <a:pPr>
              <a:spcAft>
                <a:spcPts val="2006"/>
              </a:spcAft>
            </a:pPr>
            <a:r>
              <a:rPr lang="en-US" altLang="en-US" dirty="0"/>
              <a:t>Stephanie hasn’t been receptive to the new system. She had the same reservations as you did about the changes, but instead of adapting and working with the new system, she’s regressed to the old way of doing things. This has created a log jam; your work is often delayed because of Stephanie’s extensive demands. Tension between the two of you has developed. You realize that this is affecting the morale of your team and hurting the company.</a:t>
            </a:r>
            <a:endParaRPr lang="en-US" altLang="en-US" sz="1300" dirty="0"/>
          </a:p>
        </p:txBody>
      </p:sp>
      <p:sp>
        <p:nvSpPr>
          <p:cNvPr id="4" name="Footer Placeholder 3"/>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306827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7"/>
          <p:cNvSpPr>
            <a:spLocks noGrp="1"/>
          </p:cNvSpPr>
          <p:nvPr>
            <p:ph type="title"/>
          </p:nvPr>
        </p:nvSpPr>
        <p:spPr>
          <a:xfrm>
            <a:off x="752475" y="1012380"/>
            <a:ext cx="4114800" cy="276999"/>
          </a:xfrm>
        </p:spPr>
        <p:txBody>
          <a:bodyPr/>
          <a:lstStyle/>
          <a:p>
            <a:r>
              <a:rPr lang="en-US" altLang="en-US" dirty="0">
                <a:cs typeface="Arial"/>
              </a:rPr>
              <a:t>The Program</a:t>
            </a:r>
          </a:p>
        </p:txBody>
      </p:sp>
      <p:sp>
        <p:nvSpPr>
          <p:cNvPr id="9219" name="Text Placeholder 8"/>
          <p:cNvSpPr>
            <a:spLocks noGrp="1" noChangeArrowheads="1"/>
          </p:cNvSpPr>
          <p:nvPr>
            <p:ph type="body" sz="quarter" idx="4294967295"/>
          </p:nvPr>
        </p:nvSpPr>
        <p:spPr>
          <a:xfrm>
            <a:off x="460375" y="1970088"/>
            <a:ext cx="6851650" cy="6199133"/>
          </a:xfrm>
        </p:spPr>
        <p:txBody>
          <a:bodyPr vert="horz" wrap="square" lIns="0" tIns="0" rIns="0" bIns="0" rtlCol="0" anchor="t">
            <a:spAutoFit/>
          </a:bodyPr>
          <a:lstStyle/>
          <a:p>
            <a:pPr>
              <a:spcAft>
                <a:spcPts val="1800"/>
              </a:spcAft>
            </a:pPr>
            <a:r>
              <a:rPr lang="en-US" altLang="en-US" dirty="0"/>
              <a:t>Welcome </a:t>
            </a:r>
          </a:p>
          <a:p>
            <a:pPr>
              <a:spcAft>
                <a:spcPts val="1800"/>
              </a:spcAft>
            </a:pPr>
            <a:r>
              <a:rPr lang="en-US" altLang="en-US" dirty="0"/>
              <a:t>Ask Yourself …</a:t>
            </a:r>
          </a:p>
          <a:p>
            <a:pPr>
              <a:spcAft>
                <a:spcPts val="1800"/>
              </a:spcAft>
            </a:pPr>
            <a:r>
              <a:rPr lang="en-US" altLang="en-US" dirty="0"/>
              <a:t>Learning Points</a:t>
            </a:r>
          </a:p>
          <a:p>
            <a:pPr>
              <a:spcAft>
                <a:spcPts val="1800"/>
              </a:spcAft>
            </a:pPr>
            <a:r>
              <a:rPr lang="en-US" altLang="en-US" dirty="0"/>
              <a:t>What Is Conflict?</a:t>
            </a:r>
            <a:endParaRPr lang="en-US" altLang="en-US" dirty="0">
              <a:cs typeface="Arial"/>
            </a:endParaRPr>
          </a:p>
          <a:p>
            <a:pPr>
              <a:spcAft>
                <a:spcPts val="1800"/>
              </a:spcAft>
            </a:pPr>
            <a:r>
              <a:rPr lang="en-US" altLang="en-US" dirty="0"/>
              <a:t>Five Conflict Management Styles</a:t>
            </a:r>
          </a:p>
          <a:p>
            <a:pPr>
              <a:spcAft>
                <a:spcPts val="1800"/>
              </a:spcAft>
            </a:pPr>
            <a:r>
              <a:rPr lang="en-US" altLang="en-US" dirty="0"/>
              <a:t>Resolve</a:t>
            </a:r>
          </a:p>
          <a:p>
            <a:pPr>
              <a:spcAft>
                <a:spcPts val="1800"/>
              </a:spcAft>
            </a:pPr>
            <a:r>
              <a:rPr lang="en-US" altLang="en-US" dirty="0"/>
              <a:t>Outcomes</a:t>
            </a:r>
          </a:p>
          <a:p>
            <a:pPr>
              <a:spcAft>
                <a:spcPts val="1800"/>
              </a:spcAft>
            </a:pPr>
            <a:r>
              <a:rPr lang="en-US" altLang="en-US" dirty="0"/>
              <a:t>Opportunities</a:t>
            </a:r>
          </a:p>
          <a:p>
            <a:pPr>
              <a:spcAft>
                <a:spcPts val="1800"/>
              </a:spcAft>
            </a:pPr>
            <a:r>
              <a:rPr lang="en-US" altLang="en-US" dirty="0"/>
              <a:t>Case Studies</a:t>
            </a:r>
          </a:p>
          <a:p>
            <a:pPr>
              <a:spcAft>
                <a:spcPts val="1800"/>
              </a:spcAft>
            </a:pPr>
            <a:r>
              <a:rPr lang="en-US" altLang="en-US" dirty="0"/>
              <a:t>Make Your Action Plan</a:t>
            </a:r>
          </a:p>
          <a:p>
            <a:pPr>
              <a:spcAft>
                <a:spcPts val="1800"/>
              </a:spcAft>
            </a:pPr>
            <a:r>
              <a:rPr lang="en-US" altLang="en-US" dirty="0"/>
              <a:t>About Professional Support </a:t>
            </a:r>
          </a:p>
          <a:p>
            <a:pPr>
              <a:spcAft>
                <a:spcPts val="1800"/>
              </a:spcAft>
            </a:pPr>
            <a:r>
              <a:rPr lang="en-US" altLang="en-US" dirty="0"/>
              <a:t>Closing</a:t>
            </a:r>
          </a:p>
        </p:txBody>
      </p:sp>
      <p:sp>
        <p:nvSpPr>
          <p:cNvPr id="4" name="Footer Placeholder 3"/>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973980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7"/>
          <p:cNvSpPr>
            <a:spLocks noGrp="1"/>
          </p:cNvSpPr>
          <p:nvPr>
            <p:ph type="title"/>
          </p:nvPr>
        </p:nvSpPr>
        <p:spPr/>
        <p:txBody>
          <a:bodyPr/>
          <a:lstStyle/>
          <a:p>
            <a:pPr eaLnBrk="1" hangingPunct="1"/>
            <a:r>
              <a:rPr lang="en-US" altLang="en-US"/>
              <a:t>Case Study 2</a:t>
            </a:r>
          </a:p>
        </p:txBody>
      </p:sp>
      <p:sp>
        <p:nvSpPr>
          <p:cNvPr id="48131" name="Text Box 6"/>
          <p:cNvSpPr txBox="1">
            <a:spLocks noChangeArrowheads="1"/>
          </p:cNvSpPr>
          <p:nvPr/>
        </p:nvSpPr>
        <p:spPr bwMode="auto">
          <a:xfrm>
            <a:off x="4026535" y="4917440"/>
            <a:ext cx="208703" cy="302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1882" tIns="50941" rIns="101882" bIns="50941">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defTabSz="1018824">
              <a:spcBef>
                <a:spcPct val="0"/>
              </a:spcBef>
              <a:buClrTx/>
              <a:buSzTx/>
            </a:pPr>
            <a:endParaRPr lang="en-US" altLang="en-US" sz="1300">
              <a:solidFill>
                <a:srgbClr val="646D72"/>
              </a:solidFill>
            </a:endParaRPr>
          </a:p>
        </p:txBody>
      </p:sp>
      <p:sp>
        <p:nvSpPr>
          <p:cNvPr id="48132" name="Text Placeholder 8"/>
          <p:cNvSpPr txBox="1">
            <a:spLocks/>
          </p:cNvSpPr>
          <p:nvPr/>
        </p:nvSpPr>
        <p:spPr bwMode="auto">
          <a:xfrm>
            <a:off x="460376" y="1970088"/>
            <a:ext cx="6851650" cy="4464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2006"/>
              </a:spcAft>
              <a:buClr>
                <a:schemeClr val="tx2"/>
              </a:buClr>
              <a:buSzTx/>
            </a:pPr>
            <a:r>
              <a:rPr lang="en-US" altLang="en-US" sz="1600" dirty="0">
                <a:solidFill>
                  <a:schemeClr val="tx1"/>
                </a:solidFill>
              </a:rPr>
              <a:t>You and Larry are old friends. You both started working at this company out of school and have moved up the ranks at a relatively even rate — you in research and he in marketing. Larry was assigned to work with your department on a four-month project because of a recent downsizing and restructuring of departments. You told your co-workers what a great guy Larry is, and they had looked forward to meeting him.</a:t>
            </a:r>
          </a:p>
          <a:p>
            <a:pPr>
              <a:spcBef>
                <a:spcPct val="0"/>
              </a:spcBef>
              <a:spcAft>
                <a:spcPts val="2006"/>
              </a:spcAft>
              <a:buClr>
                <a:schemeClr val="tx2"/>
              </a:buClr>
              <a:buSzTx/>
            </a:pPr>
            <a:r>
              <a:rPr lang="en-US" altLang="en-US" sz="1600" dirty="0">
                <a:solidFill>
                  <a:schemeClr val="tx1"/>
                </a:solidFill>
              </a:rPr>
              <a:t>After two weeks on the project, your co-workers approached you with complaints about Larry. They claimed he was obnoxious, overbearing and difficult to work with. You assured them that he just comes across a little strong, but deep down inside he really is a decent person and a hard worker. You’ve mentioned these complaints to Larry. He feels that your co-workers are uncooperative.</a:t>
            </a:r>
          </a:p>
          <a:p>
            <a:pPr>
              <a:spcBef>
                <a:spcPct val="0"/>
              </a:spcBef>
              <a:spcAft>
                <a:spcPts val="2006"/>
              </a:spcAft>
              <a:buClr>
                <a:schemeClr val="tx2"/>
              </a:buClr>
              <a:buSzTx/>
            </a:pPr>
            <a:r>
              <a:rPr lang="en-US" altLang="en-US" sz="1600" dirty="0">
                <a:solidFill>
                  <a:schemeClr val="tx1"/>
                </a:solidFill>
              </a:rPr>
              <a:t>Recently, they approached you again with the same complaints, saying that Larry hasn’t changed and, in fact, is getting harder to tolerate.</a:t>
            </a:r>
            <a:endParaRPr lang="en-US" altLang="en-US" sz="1300" dirty="0">
              <a:solidFill>
                <a:schemeClr val="tx1"/>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3246425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7"/>
          <p:cNvSpPr>
            <a:spLocks noGrp="1"/>
          </p:cNvSpPr>
          <p:nvPr>
            <p:ph type="title"/>
          </p:nvPr>
        </p:nvSpPr>
        <p:spPr/>
        <p:txBody>
          <a:bodyPr/>
          <a:lstStyle/>
          <a:p>
            <a:pPr eaLnBrk="1" hangingPunct="1"/>
            <a:r>
              <a:rPr lang="en-US" altLang="en-US"/>
              <a:t>Case Study 3</a:t>
            </a:r>
          </a:p>
        </p:txBody>
      </p:sp>
      <p:sp>
        <p:nvSpPr>
          <p:cNvPr id="50179" name="Text Box 6"/>
          <p:cNvSpPr txBox="1">
            <a:spLocks noChangeArrowheads="1"/>
          </p:cNvSpPr>
          <p:nvPr/>
        </p:nvSpPr>
        <p:spPr bwMode="auto">
          <a:xfrm>
            <a:off x="4026535" y="4917440"/>
            <a:ext cx="208703" cy="302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1882" tIns="50941" rIns="101882" bIns="50941">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defTabSz="1018824">
              <a:spcBef>
                <a:spcPct val="0"/>
              </a:spcBef>
              <a:buClrTx/>
              <a:buSzTx/>
            </a:pPr>
            <a:endParaRPr lang="en-US" altLang="en-US" sz="1300">
              <a:solidFill>
                <a:srgbClr val="646D72"/>
              </a:solidFill>
            </a:endParaRPr>
          </a:p>
        </p:txBody>
      </p:sp>
      <p:sp>
        <p:nvSpPr>
          <p:cNvPr id="50180" name="Text Placeholder 8"/>
          <p:cNvSpPr txBox="1">
            <a:spLocks/>
          </p:cNvSpPr>
          <p:nvPr/>
        </p:nvSpPr>
        <p:spPr bwMode="auto">
          <a:xfrm>
            <a:off x="460375" y="1970087"/>
            <a:ext cx="6851650" cy="717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2006"/>
              </a:spcAft>
              <a:buClr>
                <a:schemeClr val="tx2"/>
              </a:buClr>
              <a:buSzTx/>
            </a:pPr>
            <a:r>
              <a:rPr lang="en-US" altLang="en-US" sz="1600" dirty="0">
                <a:solidFill>
                  <a:schemeClr val="tx1"/>
                </a:solidFill>
              </a:rPr>
              <a:t>Your supervisor has just been promoted. You and Marty — another employee — are competing for the vacant position created by his departure. You and Marty have very different personalities. Marty comes from a sales background, is very outgoing and likes to make sure everyone knows when he’s done something beneficial for the company. You’re more introverted. You work hard and do a good job for the company, but you don’t like to make a big deal out of your successes.</a:t>
            </a:r>
          </a:p>
          <a:p>
            <a:pPr>
              <a:spcBef>
                <a:spcPct val="0"/>
              </a:spcBef>
              <a:spcAft>
                <a:spcPts val="2006"/>
              </a:spcAft>
              <a:buClr>
                <a:schemeClr val="tx2"/>
              </a:buClr>
              <a:buSzTx/>
            </a:pPr>
            <a:r>
              <a:rPr lang="en-US" altLang="en-US" sz="1600" dirty="0">
                <a:solidFill>
                  <a:schemeClr val="tx1"/>
                </a:solidFill>
              </a:rPr>
              <a:t>Marty has been campaigning for this position ever since he got wind that your supervisor might be promoted. He recently has resorted to speaking negatively about you so that he’ll look better. You really want this promotion and honestly feel that you deserve it more than Marty does. You’re furious that Marty is carrying on this way, but you’re not sure what you should do about it.</a:t>
            </a:r>
            <a:endParaRPr lang="en-US" altLang="en-US" sz="1300" dirty="0">
              <a:solidFill>
                <a:schemeClr val="tx1"/>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229798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7"/>
          <p:cNvSpPr>
            <a:spLocks noGrp="1"/>
          </p:cNvSpPr>
          <p:nvPr>
            <p:ph type="title"/>
          </p:nvPr>
        </p:nvSpPr>
        <p:spPr/>
        <p:txBody>
          <a:bodyPr/>
          <a:lstStyle/>
          <a:p>
            <a:r>
              <a:rPr lang="en-US" altLang="en-US"/>
              <a:t>Case Study 4</a:t>
            </a:r>
          </a:p>
        </p:txBody>
      </p:sp>
      <p:sp>
        <p:nvSpPr>
          <p:cNvPr id="52227" name="Text Box 6"/>
          <p:cNvSpPr txBox="1">
            <a:spLocks noChangeArrowheads="1"/>
          </p:cNvSpPr>
          <p:nvPr/>
        </p:nvSpPr>
        <p:spPr bwMode="auto">
          <a:xfrm>
            <a:off x="4026535" y="4917440"/>
            <a:ext cx="208703" cy="302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1882" tIns="50941" rIns="101882" bIns="50941">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defTabSz="1018824">
              <a:spcBef>
                <a:spcPct val="0"/>
              </a:spcBef>
              <a:buClrTx/>
              <a:buSzTx/>
            </a:pPr>
            <a:endParaRPr lang="en-US" altLang="en-US" sz="1300">
              <a:solidFill>
                <a:srgbClr val="646D72"/>
              </a:solidFill>
            </a:endParaRPr>
          </a:p>
        </p:txBody>
      </p:sp>
      <p:sp>
        <p:nvSpPr>
          <p:cNvPr id="52228" name="Text Placeholder 8"/>
          <p:cNvSpPr txBox="1">
            <a:spLocks/>
          </p:cNvSpPr>
          <p:nvPr/>
        </p:nvSpPr>
        <p:spPr bwMode="auto">
          <a:xfrm>
            <a:off x="430001" y="1970088"/>
            <a:ext cx="6882024" cy="5367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2006"/>
              </a:spcAft>
              <a:buClr>
                <a:schemeClr val="tx2"/>
              </a:buClr>
              <a:buSzTx/>
            </a:pPr>
            <a:r>
              <a:rPr lang="en-US" altLang="en-US" sz="1600" dirty="0">
                <a:solidFill>
                  <a:schemeClr val="tx1"/>
                </a:solidFill>
              </a:rPr>
              <a:t>You and Janet have worked in the same department for a little over six months. Janet is the type of person who will do whatever work is assigned her, but rarely takes the initiative to seek out tasks on her own.</a:t>
            </a:r>
          </a:p>
          <a:p>
            <a:pPr>
              <a:spcBef>
                <a:spcPct val="0"/>
              </a:spcBef>
              <a:spcAft>
                <a:spcPts val="2006"/>
              </a:spcAft>
              <a:buClr>
                <a:schemeClr val="tx2"/>
              </a:buClr>
              <a:buSzTx/>
            </a:pPr>
            <a:r>
              <a:rPr lang="en-US" altLang="en-US" sz="1600" dirty="0">
                <a:solidFill>
                  <a:schemeClr val="tx1"/>
                </a:solidFill>
              </a:rPr>
              <a:t>Janet’s lack of initiative has bothered you, but you’ve let it go because you felt your supervisor knew who was doing what work, and you felt you were being properly compensated. Recently, however, your company has decided to institute a bonus system to reward high-performing groups. Everyone in your group will receive an equal bonus.</a:t>
            </a:r>
          </a:p>
          <a:p>
            <a:pPr>
              <a:spcBef>
                <a:spcPct val="0"/>
              </a:spcBef>
              <a:spcAft>
                <a:spcPts val="2006"/>
              </a:spcAft>
              <a:buClr>
                <a:schemeClr val="tx2"/>
              </a:buClr>
              <a:buSzTx/>
            </a:pPr>
            <a:r>
              <a:rPr lang="en-US" altLang="en-US" sz="1600" dirty="0">
                <a:solidFill>
                  <a:schemeClr val="tx1"/>
                </a:solidFill>
              </a:rPr>
              <a:t>You think this decision is unfair. As far as you’re concerned, Janet will be rewarded for your hard work. You’ve heard Janet say she thinks this system is great. She’ll get more money, and she doesn’t have to work any harder. Because there’s no assigned supervisor for each departmental group, the only person you can go to is the manager of your entire department, and you know that she believes strongly in the new reward system.</a:t>
            </a:r>
            <a:endParaRPr lang="en-US" altLang="en-US" sz="1300" dirty="0">
              <a:solidFill>
                <a:schemeClr val="tx1"/>
              </a:solidFill>
            </a:endParaRPr>
          </a:p>
        </p:txBody>
      </p:sp>
      <p:sp>
        <p:nvSpPr>
          <p:cNvPr id="7" name="Footer Placeholder 6"/>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333017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7"/>
          <p:cNvSpPr>
            <a:spLocks noGrp="1"/>
          </p:cNvSpPr>
          <p:nvPr>
            <p:ph type="title"/>
          </p:nvPr>
        </p:nvSpPr>
        <p:spPr/>
        <p:txBody>
          <a:bodyPr/>
          <a:lstStyle/>
          <a:p>
            <a:r>
              <a:rPr lang="en-US" altLang="en-US"/>
              <a:t>Make Your Action Plan</a:t>
            </a:r>
          </a:p>
        </p:txBody>
      </p:sp>
      <p:sp>
        <p:nvSpPr>
          <p:cNvPr id="53251" name="Text Placeholder 8"/>
          <p:cNvSpPr txBox="1">
            <a:spLocks/>
          </p:cNvSpPr>
          <p:nvPr/>
        </p:nvSpPr>
        <p:spPr bwMode="auto">
          <a:xfrm>
            <a:off x="460375" y="1970088"/>
            <a:ext cx="6851650" cy="7568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511175"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776288" indent="-163513">
              <a:spcBef>
                <a:spcPct val="20000"/>
              </a:spcBef>
              <a:buClr>
                <a:srgbClr val="005293"/>
              </a:buClr>
              <a:defRPr>
                <a:solidFill>
                  <a:srgbClr val="535A5D"/>
                </a:solidFill>
                <a:latin typeface="Arial" charset="0"/>
                <a:ea typeface="ＭＳ Ｐゴシック" pitchFamily="34" charset="-128"/>
              </a:defRPr>
            </a:lvl3pPr>
            <a:lvl4pPr marL="1143000" indent="-228600">
              <a:spcBef>
                <a:spcPct val="20000"/>
              </a:spcBef>
              <a:buClr>
                <a:srgbClr val="005293"/>
              </a:buClr>
              <a:defRPr>
                <a:solidFill>
                  <a:srgbClr val="535A5D"/>
                </a:solidFill>
                <a:latin typeface="Arial" charset="0"/>
                <a:ea typeface="ＭＳ Ｐゴシック" pitchFamily="34" charset="-128"/>
              </a:defRPr>
            </a:lvl4pPr>
            <a:lvl5pPr marL="1416050" indent="-163513">
              <a:spcBef>
                <a:spcPct val="20000"/>
              </a:spcBef>
              <a:buClr>
                <a:srgbClr val="005293"/>
              </a:buClr>
              <a:buFont typeface="Arial" charset="0"/>
              <a:defRPr>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pPr>
            <a:r>
              <a:rPr lang="en-US" altLang="en-US" sz="1300" dirty="0">
                <a:solidFill>
                  <a:schemeClr val="tx1"/>
                </a:solidFill>
              </a:rPr>
              <a:t>What ideas, behaviors, attitudes, feelings, techniques about conflict resolution did I gain from the training:</a:t>
            </a:r>
          </a:p>
          <a:p>
            <a:pPr>
              <a:spcBef>
                <a:spcPct val="0"/>
              </a:spcBef>
              <a:spcAft>
                <a:spcPts val="669"/>
              </a:spcAft>
              <a:buClr>
                <a:schemeClr val="tx2"/>
              </a:buClr>
              <a:buSzTx/>
            </a:pPr>
            <a:r>
              <a:rPr lang="en-US" altLang="en-US" sz="1300" dirty="0">
                <a:solidFill>
                  <a:schemeClr val="tx1"/>
                </a:solidFill>
              </a:rPr>
              <a:t>________________________________________________________________________</a:t>
            </a:r>
          </a:p>
          <a:p>
            <a:pPr>
              <a:spcBef>
                <a:spcPct val="0"/>
              </a:spcBef>
              <a:spcAft>
                <a:spcPts val="669"/>
              </a:spcAft>
              <a:buClr>
                <a:schemeClr val="tx2"/>
              </a:buClr>
              <a:buSzTx/>
            </a:pPr>
            <a:r>
              <a:rPr lang="en-US" altLang="en-US" sz="1300" dirty="0">
                <a:solidFill>
                  <a:schemeClr val="tx1"/>
                </a:solidFill>
              </a:rPr>
              <a:t>________________________________________________________________________</a:t>
            </a:r>
          </a:p>
          <a:p>
            <a:pPr>
              <a:spcBef>
                <a:spcPct val="0"/>
              </a:spcBef>
              <a:spcAft>
                <a:spcPts val="2006"/>
              </a:spcAft>
              <a:buClr>
                <a:schemeClr val="tx2"/>
              </a:buClr>
              <a:buSzTx/>
            </a:pPr>
            <a:r>
              <a:rPr lang="en-US" altLang="en-US" sz="1300" dirty="0">
                <a:solidFill>
                  <a:schemeClr val="tx1"/>
                </a:solidFill>
              </a:rPr>
              <a:t>________________________________________________________________________</a:t>
            </a:r>
          </a:p>
          <a:p>
            <a:pPr>
              <a:spcBef>
                <a:spcPct val="0"/>
              </a:spcBef>
              <a:spcAft>
                <a:spcPts val="669"/>
              </a:spcAft>
              <a:buClr>
                <a:schemeClr val="tx2"/>
              </a:buClr>
              <a:buSzTx/>
            </a:pPr>
            <a:r>
              <a:rPr lang="en-US" altLang="en-US" sz="1300" dirty="0">
                <a:solidFill>
                  <a:schemeClr val="tx1"/>
                </a:solidFill>
              </a:rPr>
              <a:t>I will focus on applying these techniques by: </a:t>
            </a: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r>
              <a:rPr lang="en-US" altLang="en-US" sz="1300" dirty="0">
                <a:solidFill>
                  <a:schemeClr val="tx1"/>
                </a:solidFill>
              </a:rPr>
              <a:t>I will seek support for this from _______________________________________________</a:t>
            </a:r>
            <a:br>
              <a:rPr lang="en-US" altLang="en-US" sz="1300" dirty="0">
                <a:solidFill>
                  <a:schemeClr val="tx1"/>
                </a:solidFill>
              </a:rPr>
            </a:br>
            <a:r>
              <a:rPr lang="en-US" altLang="en-US" sz="1300" dirty="0">
                <a:solidFill>
                  <a:schemeClr val="tx1"/>
                </a:solidFill>
              </a:rPr>
              <a:t>(This could be a professional peer, friend, supervisor, group, books, audio or video files, or other resources that you may gather.)</a:t>
            </a:r>
          </a:p>
          <a:p>
            <a:pPr>
              <a:spcBef>
                <a:spcPct val="0"/>
              </a:spcBef>
              <a:spcAft>
                <a:spcPts val="669"/>
              </a:spcAft>
              <a:buClr>
                <a:schemeClr val="tx2"/>
              </a:buClr>
              <a:buSzTx/>
            </a:pPr>
            <a:r>
              <a:rPr lang="en-US" altLang="en-US" sz="1300" dirty="0">
                <a:solidFill>
                  <a:schemeClr val="tx1"/>
                </a:solidFill>
              </a:rPr>
              <a:t>I will review my progress one month from today: ______________________</a:t>
            </a:r>
          </a:p>
          <a:p>
            <a:pPr>
              <a:spcBef>
                <a:spcPct val="0"/>
              </a:spcBef>
              <a:spcAft>
                <a:spcPts val="669"/>
              </a:spcAft>
              <a:buClr>
                <a:schemeClr val="tx2"/>
              </a:buClr>
              <a:buSzTx/>
            </a:pPr>
            <a:r>
              <a:rPr lang="en-US" altLang="en-US" sz="1300" dirty="0">
                <a:solidFill>
                  <a:schemeClr val="tx1"/>
                </a:solidFill>
              </a:rPr>
              <a:t>__  I am satisfied that I have made sufficient progress. </a:t>
            </a:r>
          </a:p>
          <a:p>
            <a:pPr>
              <a:spcBef>
                <a:spcPct val="0"/>
              </a:spcBef>
              <a:spcAft>
                <a:spcPts val="669"/>
              </a:spcAft>
              <a:buClr>
                <a:schemeClr val="tx2"/>
              </a:buClr>
              <a:buSzTx/>
            </a:pPr>
            <a:r>
              <a:rPr lang="en-US" altLang="en-US" sz="1300" dirty="0">
                <a:solidFill>
                  <a:schemeClr val="tx1"/>
                </a:solidFill>
              </a:rPr>
              <a:t>__  I will choose another area of my professional behavior to address:</a:t>
            </a:r>
          </a:p>
          <a:p>
            <a:pPr>
              <a:spcBef>
                <a:spcPct val="0"/>
              </a:spcBef>
              <a:spcAft>
                <a:spcPts val="2006"/>
              </a:spcAft>
              <a:buClr>
                <a:schemeClr val="tx2"/>
              </a:buClr>
              <a:buSzTx/>
            </a:pPr>
            <a:r>
              <a:rPr lang="en-US" altLang="en-US" sz="1300" dirty="0">
                <a:solidFill>
                  <a:schemeClr val="tx1"/>
                </a:solidFill>
              </a:rPr>
              <a:t>      __________________________________________________________</a:t>
            </a:r>
          </a:p>
          <a:p>
            <a:pPr>
              <a:spcBef>
                <a:spcPct val="0"/>
              </a:spcBef>
              <a:spcAft>
                <a:spcPts val="2006"/>
              </a:spcAft>
              <a:buClr>
                <a:schemeClr val="tx2"/>
              </a:buClr>
              <a:buSzTx/>
            </a:pPr>
            <a:r>
              <a:rPr lang="en-US" altLang="en-US" sz="1300" dirty="0">
                <a:solidFill>
                  <a:schemeClr val="tx1"/>
                </a:solidFill>
              </a:rPr>
              <a:t>I want to continue to develop my skills and will review again one month from today _________________________________________________________.</a:t>
            </a:r>
          </a:p>
          <a:p>
            <a:pPr>
              <a:spcBef>
                <a:spcPct val="0"/>
              </a:spcBef>
              <a:spcAft>
                <a:spcPts val="669"/>
              </a:spcAft>
              <a:buClr>
                <a:schemeClr val="tx2"/>
              </a:buClr>
              <a:buSzTx/>
            </a:pPr>
            <a:r>
              <a:rPr lang="en-US" altLang="en-US" sz="1300" dirty="0">
                <a:solidFill>
                  <a:schemeClr val="tx1"/>
                </a:solidFill>
              </a:rPr>
              <a:t>I commit to this action plan.</a:t>
            </a: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r>
              <a:rPr lang="en-US" altLang="en-US" sz="1300" dirty="0">
                <a:solidFill>
                  <a:schemeClr val="tx1"/>
                </a:solidFill>
              </a:rPr>
              <a:t>Signature _____________________________	Date ________________________</a:t>
            </a:r>
          </a:p>
          <a:p>
            <a:pPr>
              <a:spcBef>
                <a:spcPct val="0"/>
              </a:spcBef>
              <a:spcAft>
                <a:spcPts val="669"/>
              </a:spcAft>
              <a:buClr>
                <a:schemeClr val="tx2"/>
              </a:buClr>
              <a:buSzTx/>
            </a:pPr>
            <a:endParaRPr lang="en-US" altLang="en-US" sz="1300" dirty="0">
              <a:solidFill>
                <a:schemeClr val="tx1"/>
              </a:solidFill>
              <a:cs typeface="Times New Roman" pitchFamily="18" charset="0"/>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a:p>
            <a:pPr>
              <a:spcBef>
                <a:spcPct val="0"/>
              </a:spcBef>
              <a:spcAft>
                <a:spcPts val="669"/>
              </a:spcAft>
              <a:buClr>
                <a:schemeClr val="tx2"/>
              </a:buClr>
              <a:buSzTx/>
            </a:pPr>
            <a:endParaRPr lang="en-US" altLang="en-US" sz="1300" dirty="0">
              <a:solidFill>
                <a:schemeClr val="tx1"/>
              </a:solidFill>
            </a:endParaRPr>
          </a:p>
        </p:txBody>
      </p:sp>
      <p:sp>
        <p:nvSpPr>
          <p:cNvPr id="7" name="Footer Placeholder 6"/>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757758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p:cNvSpPr>
            <a:spLocks noGrp="1"/>
          </p:cNvSpPr>
          <p:nvPr>
            <p:ph type="title"/>
          </p:nvPr>
        </p:nvSpPr>
        <p:spPr/>
        <p:txBody>
          <a:bodyPr/>
          <a:lstStyle/>
          <a:p>
            <a:pPr eaLnBrk="1" hangingPunct="1"/>
            <a:r>
              <a:rPr lang="en-US" altLang="en-US"/>
              <a:t>About</a:t>
            </a:r>
            <a:br>
              <a:rPr lang="en-US" altLang="en-US"/>
            </a:br>
            <a:r>
              <a:rPr lang="en-US" altLang="en-US"/>
              <a:t>Professional Support</a:t>
            </a:r>
          </a:p>
        </p:txBody>
      </p:sp>
      <p:sp>
        <p:nvSpPr>
          <p:cNvPr id="33795" name="Text Box 6"/>
          <p:cNvSpPr txBox="1">
            <a:spLocks noChangeArrowheads="1"/>
          </p:cNvSpPr>
          <p:nvPr/>
        </p:nvSpPr>
        <p:spPr bwMode="auto">
          <a:xfrm>
            <a:off x="4026535" y="4917440"/>
            <a:ext cx="208703" cy="302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1882" tIns="50941" rIns="101882" bIns="50941">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0" marR="0" lvl="0" indent="0" algn="ctr" defTabSz="1018824" rtl="0" eaLnBrk="1" fontAlgn="auto" latinLnBrk="0" hangingPunct="1">
              <a:lnSpc>
                <a:spcPct val="100000"/>
              </a:lnSpc>
              <a:spcBef>
                <a:spcPct val="0"/>
              </a:spcBef>
              <a:spcAft>
                <a:spcPts val="0"/>
              </a:spcAft>
              <a:buClrTx/>
              <a:buSzTx/>
              <a:buFontTx/>
              <a:buNone/>
              <a:tabLst/>
              <a:defRPr/>
            </a:pPr>
            <a:endParaRPr kumimoji="0" lang="en-US" altLang="en-US" sz="1300" b="0" i="0" u="none" strike="noStrike" kern="1200" cap="none" spc="0" normalizeH="0" baseline="0" noProof="0">
              <a:ln>
                <a:noFill/>
              </a:ln>
              <a:solidFill>
                <a:srgbClr val="646D72"/>
              </a:solidFill>
              <a:effectLst/>
              <a:uLnTx/>
              <a:uFillTx/>
              <a:latin typeface="Arial" charset="0"/>
              <a:ea typeface="ＭＳ Ｐゴシック" pitchFamily="34" charset="-128"/>
              <a:cs typeface="+mn-cs"/>
            </a:endParaRPr>
          </a:p>
        </p:txBody>
      </p:sp>
      <p:sp>
        <p:nvSpPr>
          <p:cNvPr id="33796" name="Text Placeholder 8"/>
          <p:cNvSpPr txBox="1">
            <a:spLocks/>
          </p:cNvSpPr>
          <p:nvPr/>
        </p:nvSpPr>
        <p:spPr bwMode="auto">
          <a:xfrm>
            <a:off x="460375" y="2092920"/>
            <a:ext cx="6745643" cy="7197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0" marR="0" lvl="0" indent="0" algn="l" defTabSz="1018879" rtl="0" eaLnBrk="1" fontAlgn="auto" latinLnBrk="0" hangingPunct="1">
              <a:lnSpc>
                <a:spcPct val="95000"/>
              </a:lnSpc>
              <a:spcBef>
                <a:spcPct val="20000"/>
              </a:spcBef>
              <a:spcAft>
                <a:spcPts val="669"/>
              </a:spcAft>
              <a:buClr>
                <a:srgbClr val="005293"/>
              </a:buClr>
              <a:buSzPct val="115000"/>
              <a:buFontTx/>
              <a:buNone/>
              <a:tabLst/>
              <a:defRPr/>
            </a:pPr>
            <a:r>
              <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rPr>
              <a:t>You may consider seeking professional support if you experience </a:t>
            </a:r>
            <a:br>
              <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rPr>
            </a:br>
            <a:r>
              <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rPr>
              <a:t>any of the following:  </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Sleep problems.</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Performance issues at work.</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Relationship difficulties with family or friends.</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Loss of interest in hobbies you normally enjoy.</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Lack of care about normal everyday work tasks. </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Excessive anxiety or worrying more than normal. </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Feeling overwhelmed or sad for more than two weeks.</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A noticeable change in appetite, eating too little or too much.</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Behavior and coping methods have become harmful to yourself </a:t>
            </a:r>
            <a:b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b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or others, whether that is through aggressive behavior or unhealthy habits, such as drinking too much alcohol or taking drugs.</a:t>
            </a:r>
          </a:p>
          <a:p>
            <a:pPr marL="509588" marR="0" lvl="0" indent="-285750" algn="l" defTabSz="1018879" rtl="0" eaLnBrk="1" fontAlgn="auto" latinLnBrk="0" hangingPunct="1">
              <a:lnSpc>
                <a:spcPct val="95000"/>
              </a:lnSpc>
              <a:spcBef>
                <a:spcPct val="0"/>
              </a:spcBef>
              <a:spcAft>
                <a:spcPts val="669"/>
              </a:spcAft>
              <a:buClr>
                <a:srgbClr val="E87722"/>
              </a:buClr>
              <a:buSzPct val="115000"/>
              <a:buFont typeface="Arial" panose="020B0604020202020204" pitchFamily="34" charset="0"/>
              <a:buChar char="•"/>
              <a:tabLst/>
              <a:defRPr/>
            </a:pPr>
            <a:r>
              <a:rPr kumimoji="0" lang="en-US" altLang="en-US" sz="1600" b="0" i="0" u="none" strike="noStrike" kern="1200" cap="none" spc="0" normalizeH="0" baseline="0" noProof="0" dirty="0">
                <a:ln>
                  <a:noFill/>
                </a:ln>
                <a:solidFill>
                  <a:srgbClr val="646D72"/>
                </a:solidFill>
                <a:effectLst/>
                <a:uLnTx/>
                <a:uFillTx/>
                <a:latin typeface="Arial" charset="0"/>
                <a:ea typeface="ＭＳ Ｐゴシック" pitchFamily="34" charset="-128"/>
                <a:cs typeface="Times New Roman" pitchFamily="18" charset="0"/>
              </a:rPr>
              <a:t>Thoughts of harm to self and/or others.</a:t>
            </a:r>
          </a:p>
          <a:p>
            <a:pPr marL="0" marR="0" lvl="0" indent="0" algn="l" defTabSz="1018879" rtl="0" eaLnBrk="1" fontAlgn="auto" latinLnBrk="0" hangingPunct="1">
              <a:lnSpc>
                <a:spcPct val="95000"/>
              </a:lnSpc>
              <a:spcBef>
                <a:spcPct val="20000"/>
              </a:spcBef>
              <a:spcAft>
                <a:spcPts val="0"/>
              </a:spcAft>
              <a:buClr>
                <a:srgbClr val="005293"/>
              </a:buClr>
              <a:buSzPct val="115000"/>
              <a:buFontTx/>
              <a:buNone/>
              <a:tabLst/>
              <a:defRPr/>
            </a:pPr>
            <a:r>
              <a:rPr kumimoji="0" lang="en-US" altLang="en-US" sz="1600" b="1" i="0" u="none" strike="noStrike" kern="1200" cap="none" spc="0" normalizeH="0" baseline="0" noProof="0" dirty="0">
                <a:ln>
                  <a:noFill/>
                </a:ln>
                <a:solidFill>
                  <a:srgbClr val="55565A"/>
                </a:solidFill>
                <a:effectLst/>
                <a:uLnTx/>
                <a:uFillTx/>
                <a:latin typeface="Arial" charset="0"/>
                <a:ea typeface="ＭＳ Ｐゴシック" pitchFamily="34" charset="-128"/>
                <a:cs typeface="+mn-cs"/>
              </a:rPr>
              <a:t>Keep in mind some of these conditions may warrant more urgent professional help and you should seek support if you are unsure. </a:t>
            </a:r>
          </a:p>
          <a:p>
            <a:pPr marL="0" marR="0" lvl="0" indent="0" algn="l" defTabSz="1018879" rtl="0" eaLnBrk="1" fontAlgn="auto" latinLnBrk="0" hangingPunct="1">
              <a:lnSpc>
                <a:spcPct val="95000"/>
              </a:lnSpc>
              <a:spcBef>
                <a:spcPct val="20000"/>
              </a:spcBef>
              <a:spcAft>
                <a:spcPts val="0"/>
              </a:spcAft>
              <a:buClr>
                <a:srgbClr val="005293"/>
              </a:buClr>
              <a:buSzPct val="115000"/>
              <a:buFontTx/>
              <a:buNone/>
              <a:tabLst/>
              <a:defRPr/>
            </a:pPr>
            <a:endParaRPr kumimoji="0" lang="en-US" altLang="en-US" sz="1600" b="1" i="0" u="none" strike="noStrike" kern="1200" cap="none" spc="0" normalizeH="0" baseline="0" noProof="0" dirty="0">
              <a:ln>
                <a:noFill/>
              </a:ln>
              <a:solidFill>
                <a:srgbClr val="55565A"/>
              </a:solidFill>
              <a:effectLst/>
              <a:uLnTx/>
              <a:uFillTx/>
              <a:latin typeface="Arial" charset="0"/>
              <a:ea typeface="ＭＳ Ｐゴシック" pitchFamily="34" charset="-128"/>
              <a:cs typeface="+mn-cs"/>
            </a:endParaRPr>
          </a:p>
          <a:p>
            <a:pPr marL="0" marR="0" lvl="0" indent="0" algn="l" defTabSz="1018879" rtl="0" eaLnBrk="1" fontAlgn="auto" latinLnBrk="0" hangingPunct="1">
              <a:lnSpc>
                <a:spcPct val="95000"/>
              </a:lnSpc>
              <a:spcBef>
                <a:spcPct val="20000"/>
              </a:spcBef>
              <a:spcAft>
                <a:spcPts val="0"/>
              </a:spcAft>
              <a:buClr>
                <a:srgbClr val="005293"/>
              </a:buClr>
              <a:buSzPct val="115000"/>
              <a:buFontTx/>
              <a:buNone/>
              <a:tabLst/>
              <a:defRPr/>
            </a:pPr>
            <a:r>
              <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rPr>
              <a:t>Your Employee Assistance Program (EAP) is available to all employees and their covered dependents and may include some free counseling sessions per issue, per year. Please check with your employer or your health plan for details.</a:t>
            </a:r>
          </a:p>
          <a:p>
            <a:pPr marL="0" marR="0" lvl="0" indent="0" algn="l" defTabSz="1018879" rtl="0" eaLnBrk="1" fontAlgn="auto" latinLnBrk="0" hangingPunct="1">
              <a:lnSpc>
                <a:spcPct val="95000"/>
              </a:lnSpc>
              <a:spcBef>
                <a:spcPct val="20000"/>
              </a:spcBef>
              <a:spcAft>
                <a:spcPts val="0"/>
              </a:spcAft>
              <a:buClr>
                <a:srgbClr val="005293"/>
              </a:buClr>
              <a:buSzPct val="115000"/>
              <a:buFontTx/>
              <a:buNone/>
              <a:tabLst/>
              <a:defRPr/>
            </a:pPr>
            <a:endPar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endParaRP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en-US" altLang="en-US" sz="900" b="0" i="0" u="sng" strike="noStrike" kern="1200" cap="none" spc="0" normalizeH="0" baseline="0" noProof="0" dirty="0">
                <a:ln>
                  <a:noFill/>
                </a:ln>
                <a:solidFill>
                  <a:srgbClr val="55565A"/>
                </a:solidFill>
                <a:effectLst/>
                <a:uLnTx/>
                <a:uFillTx/>
                <a:latin typeface="Arial"/>
                <a:ea typeface="ＭＳ Ｐゴシック" pitchFamily="34" charset="-128"/>
                <a:cs typeface="+mn-cs"/>
              </a:rPr>
              <a:t>Citations</a:t>
            </a: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en-US" altLang="en-US" sz="900" b="0" i="0" u="none" strike="noStrike" kern="1200" cap="none" spc="0" normalizeH="0" baseline="0" noProof="0" dirty="0">
                <a:ln>
                  <a:noFill/>
                </a:ln>
                <a:solidFill>
                  <a:srgbClr val="55565A"/>
                </a:solidFill>
                <a:effectLst/>
                <a:uLnTx/>
                <a:uFillTx/>
                <a:latin typeface="Arial"/>
                <a:ea typeface="ＭＳ Ｐゴシック" pitchFamily="34" charset="-128"/>
                <a:cs typeface="+mn-cs"/>
              </a:rPr>
              <a:t>American Psychological Association: How to choose a psychologist. </a:t>
            </a:r>
          </a:p>
          <a:p>
            <a:pPr marL="0" marR="0" lvl="0" indent="0" algn="l" defTabSz="1018879" rtl="0" eaLnBrk="1" fontAlgn="auto" latinLnBrk="0" hangingPunct="1">
              <a:lnSpc>
                <a:spcPct val="100000"/>
              </a:lnSpc>
              <a:spcBef>
                <a:spcPct val="0"/>
              </a:spcBef>
              <a:spcAft>
                <a:spcPts val="200"/>
              </a:spcAft>
              <a:buClr>
                <a:srgbClr val="55565A"/>
              </a:buClr>
              <a:buSzTx/>
              <a:buFontTx/>
              <a:buNone/>
              <a:tabLst/>
              <a:defRPr/>
            </a:pPr>
            <a:r>
              <a:rPr kumimoji="0" lang="en-US" altLang="en-US" sz="900" b="0" i="0" u="none" strike="noStrike" kern="1200" cap="none" spc="0" normalizeH="0" baseline="0" noProof="0" dirty="0">
                <a:ln>
                  <a:noFill/>
                </a:ln>
                <a:solidFill>
                  <a:srgbClr val="E87722"/>
                </a:solidFill>
                <a:effectLst/>
                <a:uLnTx/>
                <a:uFillTx/>
                <a:latin typeface="Arial" charset="0"/>
                <a:ea typeface="ＭＳ Ｐゴシック" pitchFamily="34" charset="-128"/>
                <a:cs typeface="Times New Roman" pitchFamily="18" charset="0"/>
                <a:hlinkClick r:id="rId3">
                  <a:extLst>
                    <a:ext uri="{A12FA001-AC4F-418D-AE19-62706E023703}">
                      <ahyp:hlinkClr xmlns:ahyp="http://schemas.microsoft.com/office/drawing/2018/hyperlinkcolor" val="tx"/>
                    </a:ext>
                  </a:extLst>
                </a:hlinkClick>
              </a:rPr>
              <a:t>http://www.apa.org/helpcenter/choose-therapist.aspx</a:t>
            </a:r>
            <a:r>
              <a:rPr kumimoji="0" lang="en-US" altLang="en-US" sz="900" b="0" i="0" u="none" strike="noStrike" kern="1200" cap="none" spc="0" normalizeH="0" baseline="0" noProof="0" dirty="0">
                <a:ln>
                  <a:noFill/>
                </a:ln>
                <a:solidFill>
                  <a:srgbClr val="E87722"/>
                </a:solidFill>
                <a:effectLst/>
                <a:uLnTx/>
                <a:uFillTx/>
                <a:latin typeface="Arial" charset="0"/>
                <a:ea typeface="ＭＳ Ｐゴシック" pitchFamily="34" charset="-128"/>
                <a:cs typeface="Times New Roman" pitchFamily="18" charset="0"/>
              </a:rPr>
              <a:t>.</a:t>
            </a: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en-US" altLang="en-US" sz="900" b="0" i="0" u="none" strike="noStrike" kern="1200" cap="none" spc="0" normalizeH="0" baseline="0" noProof="0" dirty="0">
                <a:ln>
                  <a:noFill/>
                </a:ln>
                <a:solidFill>
                  <a:srgbClr val="55565A"/>
                </a:solidFill>
                <a:effectLst/>
                <a:uLnTx/>
                <a:uFillTx/>
                <a:latin typeface="Arial"/>
                <a:ea typeface="ＭＳ Ｐゴシック" pitchFamily="34" charset="-128"/>
                <a:cs typeface="+mn-cs"/>
              </a:rPr>
              <a:t>Helpguide.org: Depression Symptoms and Warning Signs. </a:t>
            </a: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en-US" altLang="en-US" sz="900" b="0" i="0" u="none" strike="noStrike" kern="1200" cap="none" spc="0" normalizeH="0" baseline="0" noProof="0" dirty="0">
                <a:ln>
                  <a:noFill/>
                </a:ln>
                <a:solidFill>
                  <a:srgbClr val="E87722"/>
                </a:solidFill>
                <a:effectLst/>
                <a:uLnTx/>
                <a:uFillTx/>
                <a:latin typeface="Arial"/>
                <a:ea typeface="ＭＳ Ｐゴシック" pitchFamily="34" charset="-128"/>
                <a:cs typeface="+mn-cs"/>
                <a:hlinkClick r:id="rId4">
                  <a:extLst>
                    <a:ext uri="{A12FA001-AC4F-418D-AE19-62706E023703}">
                      <ahyp:hlinkClr xmlns:ahyp="http://schemas.microsoft.com/office/drawing/2018/hyperlinkcolor" val="tx"/>
                    </a:ext>
                  </a:extLst>
                </a:hlinkClick>
              </a:rPr>
              <a:t>https://www.helpguide.org/articles/depression/depression-symptoms-and-warning-signs.htm</a:t>
            </a:r>
            <a:r>
              <a:rPr kumimoji="0" lang="en-US" altLang="en-US" sz="900" b="0" i="0" u="none" strike="noStrike" kern="1200" cap="none" spc="0" normalizeH="0" baseline="0" noProof="0" dirty="0">
                <a:ln>
                  <a:noFill/>
                </a:ln>
                <a:solidFill>
                  <a:srgbClr val="E87722"/>
                </a:solidFill>
                <a:effectLst/>
                <a:uLnTx/>
                <a:uFillTx/>
                <a:latin typeface="Arial"/>
                <a:ea typeface="ＭＳ Ｐゴシック" pitchFamily="34" charset="-128"/>
                <a:cs typeface="+mn-cs"/>
              </a:rPr>
              <a:t>.</a:t>
            </a: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fr-FR" altLang="en-US" sz="900" b="0" i="0" u="none" strike="noStrike" kern="1200" cap="none" spc="0" normalizeH="0" baseline="0" noProof="0" dirty="0">
                <a:ln>
                  <a:noFill/>
                </a:ln>
                <a:solidFill>
                  <a:srgbClr val="55565A"/>
                </a:solidFill>
                <a:effectLst/>
                <a:uLnTx/>
                <a:uFillTx/>
                <a:latin typeface="Arial"/>
                <a:ea typeface="ＭＳ Ｐゴシック" pitchFamily="34" charset="-128"/>
                <a:cs typeface="+mn-cs"/>
              </a:rPr>
              <a:t>Helpguide.org: Suicide Prevention. </a:t>
            </a:r>
          </a:p>
          <a:p>
            <a:pPr marL="0" marR="0" lvl="0" indent="0" algn="l" defTabSz="1018879" rtl="0" eaLnBrk="1" fontAlgn="auto" latinLnBrk="0" hangingPunct="1">
              <a:lnSpc>
                <a:spcPct val="100000"/>
              </a:lnSpc>
              <a:spcBef>
                <a:spcPts val="0"/>
              </a:spcBef>
              <a:spcAft>
                <a:spcPts val="200"/>
              </a:spcAft>
              <a:buClrTx/>
              <a:buSzTx/>
              <a:buFontTx/>
              <a:buNone/>
              <a:tabLst/>
              <a:defRPr/>
            </a:pPr>
            <a:r>
              <a:rPr kumimoji="0" lang="fr-FR" altLang="en-US" sz="900" b="0" i="0" u="none" strike="noStrike" kern="1200" cap="none" spc="0" normalizeH="0" baseline="0" noProof="0" dirty="0">
                <a:ln>
                  <a:noFill/>
                </a:ln>
                <a:solidFill>
                  <a:srgbClr val="E87722"/>
                </a:solidFill>
                <a:effectLst/>
                <a:uLnTx/>
                <a:uFillTx/>
                <a:latin typeface="Arial"/>
                <a:ea typeface="ＭＳ Ｐゴシック" pitchFamily="34" charset="-128"/>
                <a:cs typeface="+mn-cs"/>
                <a:hlinkClick r:id="rId5">
                  <a:extLst>
                    <a:ext uri="{A12FA001-AC4F-418D-AE19-62706E023703}">
                      <ahyp:hlinkClr xmlns:ahyp="http://schemas.microsoft.com/office/drawing/2018/hyperlinkcolor" val="tx"/>
                    </a:ext>
                  </a:extLst>
                </a:hlinkClick>
              </a:rPr>
              <a:t>https://www.helpguide.org/articles/suicide-prevention/suicide-prevention.htm</a:t>
            </a:r>
            <a:r>
              <a:rPr kumimoji="0" lang="fr-FR" altLang="en-US" sz="900" b="0" i="0" u="none" strike="noStrike" kern="1200" cap="none" spc="0" normalizeH="0" baseline="0" noProof="0" dirty="0">
                <a:ln>
                  <a:noFill/>
                </a:ln>
                <a:solidFill>
                  <a:srgbClr val="E87722"/>
                </a:solidFill>
                <a:effectLst/>
                <a:uLnTx/>
                <a:uFillTx/>
                <a:latin typeface="Arial"/>
                <a:ea typeface="ＭＳ Ｐゴシック" pitchFamily="34" charset="-128"/>
                <a:cs typeface="+mn-cs"/>
              </a:rPr>
              <a:t>.</a:t>
            </a:r>
            <a:endParaRPr kumimoji="0" lang="en-US" altLang="en-US" sz="1600" b="0" i="0" u="none" strike="noStrike" kern="1200" cap="none" spc="0" normalizeH="0" baseline="0" noProof="0" dirty="0">
              <a:ln>
                <a:noFill/>
              </a:ln>
              <a:solidFill>
                <a:srgbClr val="E87722"/>
              </a:solidFill>
              <a:effectLst/>
              <a:uLnTx/>
              <a:uFillTx/>
              <a:latin typeface="Arial" charset="0"/>
              <a:ea typeface="ＭＳ Ｐゴシック" pitchFamily="34" charset="-128"/>
              <a:cs typeface="+mn-cs"/>
            </a:endParaRPr>
          </a:p>
          <a:p>
            <a:pPr marL="228600" marR="0" lvl="0" indent="-228600" algn="ctr" defTabSz="1018879" rtl="0" eaLnBrk="1" fontAlgn="auto" latinLnBrk="0" hangingPunct="1">
              <a:lnSpc>
                <a:spcPct val="95000"/>
              </a:lnSpc>
              <a:spcBef>
                <a:spcPct val="20000"/>
              </a:spcBef>
              <a:spcAft>
                <a:spcPts val="0"/>
              </a:spcAft>
              <a:buClr>
                <a:srgbClr val="005293"/>
              </a:buClr>
              <a:buSzPct val="115000"/>
              <a:buFontTx/>
              <a:buNone/>
              <a:tabLst/>
              <a:defRPr/>
            </a:pPr>
            <a:endParaRPr kumimoji="0" lang="en-US" altLang="en-US" sz="1600" b="0" i="0" u="none" strike="noStrike" kern="1200" cap="none" spc="0" normalizeH="0" baseline="0" noProof="0" dirty="0">
              <a:ln>
                <a:noFill/>
              </a:ln>
              <a:solidFill>
                <a:srgbClr val="55565A"/>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536198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7"/>
          <p:cNvSpPr>
            <a:spLocks noGrp="1"/>
          </p:cNvSpPr>
          <p:nvPr>
            <p:ph type="title"/>
          </p:nvPr>
        </p:nvSpPr>
        <p:spPr/>
        <p:txBody>
          <a:bodyPr/>
          <a:lstStyle/>
          <a:p>
            <a:r>
              <a:rPr lang="en-US" altLang="en-US"/>
              <a:t>Appendix A:</a:t>
            </a:r>
            <a:endParaRPr lang="en-US" altLang="en-US" dirty="0"/>
          </a:p>
        </p:txBody>
      </p:sp>
      <p:sp>
        <p:nvSpPr>
          <p:cNvPr id="5" name="Text Placeholder 4"/>
          <p:cNvSpPr>
            <a:spLocks noGrp="1"/>
          </p:cNvSpPr>
          <p:nvPr>
            <p:ph type="body" sz="quarter" idx="25"/>
          </p:nvPr>
        </p:nvSpPr>
        <p:spPr/>
        <p:txBody>
          <a:bodyPr/>
          <a:lstStyle/>
          <a:p>
            <a:r>
              <a:rPr lang="en-US" altLang="en-US"/>
              <a:t>Facts about Conflict</a:t>
            </a:r>
            <a:endParaRPr lang="en-US" dirty="0"/>
          </a:p>
        </p:txBody>
      </p:sp>
      <p:sp>
        <p:nvSpPr>
          <p:cNvPr id="148482" name="Rectangle 1"/>
          <p:cNvSpPr>
            <a:spLocks noChangeArrowheads="1"/>
          </p:cNvSpPr>
          <p:nvPr/>
        </p:nvSpPr>
        <p:spPr bwMode="auto">
          <a:xfrm>
            <a:off x="460375" y="1970088"/>
            <a:ext cx="6851650" cy="7083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panose="020B0604020202020204" pitchFamily="34" charset="0"/>
                <a:ea typeface="ＭＳ Ｐゴシック" panose="020B0600070205080204" pitchFamily="34" charset="-128"/>
              </a:defRPr>
            </a:lvl1pPr>
            <a:lvl2pPr marL="912813"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2pPr>
            <a:lvl3pPr marL="11430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3pPr>
            <a:lvl4pPr marL="1600200" indent="-228600">
              <a:spcBef>
                <a:spcPct val="20000"/>
              </a:spcBef>
              <a:buClr>
                <a:srgbClr val="005293"/>
              </a:buClr>
              <a:defRPr>
                <a:solidFill>
                  <a:srgbClr val="535A5D"/>
                </a:solidFill>
                <a:latin typeface="Arial" panose="020B0604020202020204" pitchFamily="34" charset="0"/>
                <a:ea typeface="ＭＳ Ｐゴシック" panose="020B0600070205080204" pitchFamily="34" charset="-128"/>
              </a:defRPr>
            </a:lvl4pPr>
            <a:lvl5pPr marL="2057400" indent="-228600">
              <a:spcBef>
                <a:spcPct val="20000"/>
              </a:spcBef>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005293"/>
              </a:buClr>
              <a:buFont typeface="Arial" panose="020B0604020202020204" pitchFamily="34" charset="0"/>
              <a:defRPr>
                <a:solidFill>
                  <a:srgbClr val="535A5D"/>
                </a:solidFill>
                <a:latin typeface="Arial" panose="020B0604020202020204" pitchFamily="34" charset="0"/>
                <a:ea typeface="ＭＳ Ｐゴシック" panose="020B0600070205080204" pitchFamily="34" charset="-128"/>
              </a:defRPr>
            </a:lvl9pPr>
          </a:lstStyle>
          <a:p>
            <a:pPr>
              <a:spcBef>
                <a:spcPct val="0"/>
              </a:spcBef>
              <a:spcAft>
                <a:spcPts val="600"/>
              </a:spcAft>
              <a:buClr>
                <a:schemeClr val="tx2"/>
              </a:buClr>
              <a:buSzTx/>
              <a:defRPr/>
            </a:pPr>
            <a:r>
              <a:rPr lang="en-US" altLang="en-US" sz="1600" b="1" dirty="0">
                <a:solidFill>
                  <a:schemeClr val="tx1"/>
                </a:solidFill>
                <a:ea typeface="Arial Unicode MS" panose="020B0604020202020204" pitchFamily="34" charset="-128"/>
                <a:cs typeface="Arial Unicode MS" panose="020B0604020202020204" pitchFamily="34" charset="-128"/>
              </a:rPr>
              <a:t>1. Conflict arises from various sources</a:t>
            </a:r>
            <a:r>
              <a:rPr lang="en-US" altLang="en-US" sz="1600" b="1" dirty="0">
                <a:solidFill>
                  <a:schemeClr val="tx1"/>
                </a:solidFill>
                <a:ea typeface="Arial Unicode MS" panose="020B0604020202020204" pitchFamily="34" charset="-128"/>
                <a:cs typeface="Arial"/>
              </a:rPr>
              <a:t>.</a:t>
            </a:r>
            <a:endParaRPr lang="en-US" altLang="en-US" sz="1600" b="1" dirty="0">
              <a:solidFill>
                <a:schemeClr val="tx1"/>
              </a:solidFill>
              <a:ea typeface="Arial Unicode MS" panose="020B0604020202020204" pitchFamily="34" charset="-128"/>
              <a:cs typeface="Arial Unicode MS" panose="020B0604020202020204" pitchFamily="34" charset="-128"/>
            </a:endParaRP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Opposing value systems</a:t>
            </a:r>
            <a:r>
              <a:rPr lang="en-US" altLang="en-US" sz="1300"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Differing sets of needs</a:t>
            </a:r>
            <a:r>
              <a:rPr lang="en-US" altLang="en-US" sz="1300"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Lack of information; failure to communicate</a:t>
            </a:r>
            <a:r>
              <a:rPr lang="en-US" altLang="en-US" sz="1300"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Clashing personal styles</a:t>
            </a:r>
            <a:r>
              <a:rPr lang="en-US" altLang="en-US" sz="1300" dirty="0">
                <a:solidFill>
                  <a:schemeClr val="tx1"/>
                </a:solidFill>
                <a:ea typeface="Arial Unicode MS" panose="020B0604020202020204" pitchFamily="34" charset="-128"/>
                <a:cs typeface="Arial"/>
              </a:rPr>
              <a:t>.</a:t>
            </a:r>
          </a:p>
          <a:p>
            <a:pPr>
              <a:spcBef>
                <a:spcPct val="0"/>
              </a:spcBef>
              <a:spcAft>
                <a:spcPts val="600"/>
              </a:spcAft>
              <a:buClr>
                <a:schemeClr val="tx2"/>
              </a:buClr>
              <a:buSzTx/>
              <a:defRPr/>
            </a:pPr>
            <a:r>
              <a:rPr lang="en-US" altLang="en-US" sz="1600" b="1" dirty="0">
                <a:solidFill>
                  <a:schemeClr val="tx1"/>
                </a:solidFill>
                <a:ea typeface="Arial Unicode MS" panose="020B0604020202020204" pitchFamily="34" charset="-128"/>
                <a:cs typeface="Arial Unicode MS" panose="020B0604020202020204" pitchFamily="34" charset="-128"/>
              </a:rPr>
              <a:t>2. Many people avoid conflict or handle it poorly</a:t>
            </a:r>
            <a:r>
              <a:rPr lang="en-US" altLang="en-US" sz="1600" b="1"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Anger often results when conflict occurs, and this can be uncomfortable and frightening for many people because:</a:t>
            </a:r>
            <a:endParaRPr lang="en-US" altLang="en-US" sz="1300" dirty="0">
              <a:solidFill>
                <a:schemeClr val="tx1"/>
              </a:solidFill>
              <a:ea typeface="Arial Unicode MS" panose="020B0604020202020204" pitchFamily="34" charset="-128"/>
              <a:cs typeface="Arial"/>
            </a:endParaRPr>
          </a:p>
          <a:p>
            <a:pPr marL="1088390" lvl="2" indent="-285750">
              <a:spcBef>
                <a:spcPct val="0"/>
              </a:spcBef>
              <a:spcAft>
                <a:spcPts val="600"/>
              </a:spcAft>
              <a:buClr>
                <a:schemeClr val="tx2"/>
              </a:buClr>
              <a:buSzPct val="80000"/>
              <a:buFont typeface="Arial" panose="020B0604020202020204" pitchFamily="34" charset="0"/>
              <a:buChar char="–"/>
              <a:defRPr/>
            </a:pPr>
            <a:r>
              <a:rPr lang="en-US" altLang="en-US" sz="1300" dirty="0">
                <a:solidFill>
                  <a:schemeClr val="tx1"/>
                </a:solidFill>
                <a:ea typeface="Arial Unicode MS" panose="020B0604020202020204" pitchFamily="34" charset="-128"/>
                <a:cs typeface="Arial Unicode MS" panose="020B0604020202020204" pitchFamily="34" charset="-128"/>
              </a:rPr>
              <a:t>Aggressive people tend to be vocal and direct; they may also be intimidating, insulting or rude.</a:t>
            </a:r>
            <a:endParaRPr lang="en-US" altLang="en-US" sz="1300" dirty="0">
              <a:solidFill>
                <a:schemeClr val="tx1"/>
              </a:solidFill>
              <a:ea typeface="Arial Unicode MS" panose="020B0604020202020204" pitchFamily="34" charset="-128"/>
              <a:cs typeface="Arial"/>
            </a:endParaRPr>
          </a:p>
          <a:p>
            <a:pPr marL="1088390" lvl="2" indent="-285750">
              <a:spcBef>
                <a:spcPct val="0"/>
              </a:spcBef>
              <a:spcAft>
                <a:spcPts val="600"/>
              </a:spcAft>
              <a:buClr>
                <a:schemeClr val="tx2"/>
              </a:buClr>
              <a:buSzPct val="80000"/>
              <a:buFont typeface="Arial" panose="020B0604020202020204" pitchFamily="34" charset="0"/>
              <a:buChar char="–"/>
              <a:defRPr/>
            </a:pPr>
            <a:r>
              <a:rPr lang="en-US" altLang="en-US" sz="1300" dirty="0">
                <a:solidFill>
                  <a:schemeClr val="tx1"/>
                </a:solidFill>
                <a:ea typeface="Arial Unicode MS" panose="020B0604020202020204" pitchFamily="34" charset="-128"/>
                <a:cs typeface="Arial Unicode MS" panose="020B0604020202020204" pitchFamily="34" charset="-128"/>
              </a:rPr>
              <a:t>Nonaggressive people are less likely to voice their anger. Instead, they may use humor, silence or non-verbal behavior as a way of communicating anger. As a result, anger in nonaggressive — or passive — people may not be easily identified.</a:t>
            </a:r>
            <a:endParaRPr lang="en-US" altLang="en-US" sz="1300" dirty="0">
              <a:solidFill>
                <a:schemeClr val="tx1"/>
              </a:solidFill>
              <a:ea typeface="Arial Unicode MS" panose="020B0604020202020204" pitchFamily="34" charset="-128"/>
              <a:cs typeface="Arial"/>
            </a:endParaRPr>
          </a:p>
          <a:p>
            <a:pPr marL="1088390" lvl="2" indent="-285750">
              <a:spcBef>
                <a:spcPct val="0"/>
              </a:spcBef>
              <a:spcAft>
                <a:spcPts val="600"/>
              </a:spcAft>
              <a:buClr>
                <a:schemeClr val="tx2"/>
              </a:buClr>
              <a:buSzPct val="80000"/>
              <a:buFont typeface="Arial" panose="020B0604020202020204" pitchFamily="34" charset="0"/>
              <a:buChar char="–"/>
              <a:defRPr/>
            </a:pPr>
            <a:r>
              <a:rPr lang="en-US" altLang="en-US" sz="1300" dirty="0">
                <a:solidFill>
                  <a:schemeClr val="tx1"/>
                </a:solidFill>
                <a:ea typeface="Arial Unicode MS" panose="020B0604020202020204" pitchFamily="34" charset="-128"/>
                <a:cs typeface="Arial Unicode MS" panose="020B0604020202020204" pitchFamily="34" charset="-128"/>
              </a:rPr>
              <a:t>People labeled as passive-aggressive tend to be sarcastic and use defensive postures and vocal intonations that pretend innocence, or as a warning to let you know how they feel.</a:t>
            </a:r>
            <a:endParaRPr lang="en-US" altLang="en-US" sz="1300" dirty="0">
              <a:solidFill>
                <a:schemeClr val="tx1"/>
              </a:solidFill>
              <a:ea typeface="Arial Unicode MS" panose="020B0604020202020204" pitchFamily="34" charset="-128"/>
              <a:cs typeface="Arial"/>
            </a:endParaRP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In our competitive culture, many people assume that conflict always results in a win-or-lose outcome.</a:t>
            </a:r>
            <a:endParaRPr lang="en-US" altLang="en-US" sz="1300" dirty="0">
              <a:solidFill>
                <a:schemeClr val="tx1"/>
              </a:solidFill>
              <a:ea typeface="Arial Unicode MS" panose="020B0604020202020204" pitchFamily="34" charset="-128"/>
              <a:cs typeface="Arial"/>
            </a:endParaRPr>
          </a:p>
          <a:p>
            <a:pPr>
              <a:spcBef>
                <a:spcPct val="0"/>
              </a:spcBef>
              <a:spcAft>
                <a:spcPts val="600"/>
              </a:spcAft>
              <a:buClr>
                <a:schemeClr val="tx2"/>
              </a:buClr>
              <a:buSzTx/>
              <a:defRPr/>
            </a:pPr>
            <a:r>
              <a:rPr lang="en-US" altLang="en-US" sz="1600" b="1" dirty="0">
                <a:solidFill>
                  <a:schemeClr val="tx1"/>
                </a:solidFill>
                <a:ea typeface="Arial Unicode MS" panose="020B0604020202020204" pitchFamily="34" charset="-128"/>
                <a:cs typeface="Arial Unicode MS" panose="020B0604020202020204" pitchFamily="34" charset="-128"/>
              </a:rPr>
              <a:t>3. Conflict is inevitable in human interaction</a:t>
            </a:r>
            <a:r>
              <a:rPr lang="en-US" altLang="en-US" sz="1600" b="1"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Equip yourself by learning the skills to manage conflict.</a:t>
            </a:r>
            <a:endParaRPr lang="en-US" altLang="en-US" sz="1300" dirty="0">
              <a:solidFill>
                <a:schemeClr val="tx1"/>
              </a:solidFill>
              <a:ea typeface="Arial Unicode MS" panose="020B0604020202020204" pitchFamily="34" charset="-128"/>
              <a:cs typeface="Arial"/>
            </a:endParaRP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Use these skills and you’ll increase your comfort level for dealing with conflict.</a:t>
            </a:r>
            <a:endParaRPr lang="en-US" altLang="en-US" sz="1300" dirty="0">
              <a:solidFill>
                <a:schemeClr val="tx1"/>
              </a:solidFill>
              <a:ea typeface="Arial Unicode MS" panose="020B0604020202020204" pitchFamily="34" charset="-128"/>
              <a:cs typeface="Arial"/>
            </a:endParaRPr>
          </a:p>
          <a:p>
            <a:pPr>
              <a:spcBef>
                <a:spcPct val="0"/>
              </a:spcBef>
              <a:spcAft>
                <a:spcPts val="600"/>
              </a:spcAft>
              <a:buClr>
                <a:schemeClr val="tx2"/>
              </a:buClr>
              <a:buSzTx/>
              <a:defRPr/>
            </a:pPr>
            <a:r>
              <a:rPr lang="en-US" altLang="en-US" sz="1600" b="1" dirty="0">
                <a:solidFill>
                  <a:schemeClr val="tx1"/>
                </a:solidFill>
                <a:ea typeface="Arial Unicode MS" panose="020B0604020202020204" pitchFamily="34" charset="-128"/>
                <a:cs typeface="Arial Unicode MS" panose="020B0604020202020204" pitchFamily="34" charset="-128"/>
              </a:rPr>
              <a:t>4. Look upon conflict as an opportunity</a:t>
            </a:r>
            <a:r>
              <a:rPr lang="en-US" altLang="en-US" sz="1600" b="1"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To grow personally</a:t>
            </a:r>
            <a:r>
              <a:rPr lang="en-US" altLang="en-US" sz="1300"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To enhance morale and harmonious workplace relations</a:t>
            </a:r>
            <a:r>
              <a:rPr lang="en-US" altLang="en-US" sz="1300" dirty="0">
                <a:solidFill>
                  <a:schemeClr val="tx1"/>
                </a:solidFill>
                <a:ea typeface="Arial Unicode MS" panose="020B0604020202020204" pitchFamily="34" charset="-128"/>
                <a:cs typeface="Arial"/>
              </a:rPr>
              <a:t>.</a:t>
            </a:r>
          </a:p>
          <a:p>
            <a:pPr marL="768985" lvl="1" indent="-282575">
              <a:spcBef>
                <a:spcPct val="0"/>
              </a:spcBef>
              <a:spcAft>
                <a:spcPts val="600"/>
              </a:spcAft>
              <a:buClr>
                <a:schemeClr val="tx2"/>
              </a:buClr>
              <a:buFontTx/>
              <a:buChar char="•"/>
              <a:defRPr/>
            </a:pPr>
            <a:r>
              <a:rPr lang="en-US" altLang="en-US" sz="1300" dirty="0">
                <a:solidFill>
                  <a:schemeClr val="tx1"/>
                </a:solidFill>
                <a:ea typeface="Arial Unicode MS" panose="020B0604020202020204" pitchFamily="34" charset="-128"/>
                <a:cs typeface="Arial Unicode MS" panose="020B0604020202020204" pitchFamily="34" charset="-128"/>
              </a:rPr>
              <a:t>To improve the quality and quantity of the work itself</a:t>
            </a:r>
            <a:r>
              <a:rPr lang="en-US" altLang="en-US" sz="1300" dirty="0">
                <a:solidFill>
                  <a:schemeClr val="tx1"/>
                </a:solidFill>
                <a:ea typeface="Arial Unicode MS" panose="020B0604020202020204" pitchFamily="34" charset="-128"/>
                <a:cs typeface="Arial"/>
              </a:rPr>
              <a:t>.</a:t>
            </a:r>
          </a:p>
          <a:p>
            <a:pPr>
              <a:lnSpc>
                <a:spcPct val="85000"/>
              </a:lnSpc>
              <a:spcBef>
                <a:spcPct val="0"/>
              </a:spcBef>
              <a:spcAft>
                <a:spcPts val="600"/>
              </a:spcAft>
              <a:buClr>
                <a:schemeClr val="tx2"/>
              </a:buClr>
              <a:buSzTx/>
              <a:buFontTx/>
              <a:buChar char="•"/>
              <a:defRPr/>
            </a:pPr>
            <a:endParaRPr lang="en-US" altLang="en-US" sz="1600" b="1" dirty="0">
              <a:solidFill>
                <a:schemeClr val="tx1"/>
              </a:solidFill>
              <a:ea typeface="Arial Unicode MS" panose="020B0604020202020204" pitchFamily="34" charset="-128"/>
              <a:cs typeface="Arial Unicode MS" panose="020B0604020202020204" pitchFamily="34" charset="-128"/>
            </a:endParaRPr>
          </a:p>
        </p:txBody>
      </p:sp>
      <p:sp>
        <p:nvSpPr>
          <p:cNvPr id="9" name="Footer Placeholder 8"/>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1826841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7"/>
          <p:cNvSpPr>
            <a:spLocks noGrp="1"/>
          </p:cNvSpPr>
          <p:nvPr>
            <p:ph type="title"/>
          </p:nvPr>
        </p:nvSpPr>
        <p:spPr/>
        <p:txBody>
          <a:bodyPr/>
          <a:lstStyle/>
          <a:p>
            <a:r>
              <a:rPr lang="en-US" altLang="en-US"/>
              <a:t>Appendix B:</a:t>
            </a:r>
            <a:endParaRPr lang="en-US" altLang="en-US" dirty="0"/>
          </a:p>
        </p:txBody>
      </p:sp>
      <p:sp>
        <p:nvSpPr>
          <p:cNvPr id="5" name="Text Placeholder 4"/>
          <p:cNvSpPr>
            <a:spLocks noGrp="1"/>
          </p:cNvSpPr>
          <p:nvPr>
            <p:ph type="body" sz="quarter" idx="25"/>
          </p:nvPr>
        </p:nvSpPr>
        <p:spPr/>
        <p:txBody>
          <a:bodyPr/>
          <a:lstStyle/>
          <a:p>
            <a:r>
              <a:rPr lang="en-US" altLang="en-US"/>
              <a:t>The Costs and Dangers of Unmanaged Conflict </a:t>
            </a:r>
            <a:endParaRPr lang="en-US" dirty="0"/>
          </a:p>
        </p:txBody>
      </p:sp>
      <p:sp>
        <p:nvSpPr>
          <p:cNvPr id="58371" name="Rectangle 5"/>
          <p:cNvSpPr>
            <a:spLocks noChangeArrowheads="1"/>
          </p:cNvSpPr>
          <p:nvPr/>
        </p:nvSpPr>
        <p:spPr bwMode="auto">
          <a:xfrm>
            <a:off x="460375" y="1970088"/>
            <a:ext cx="6851650" cy="7225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1337"/>
              </a:spcAft>
              <a:buClr>
                <a:schemeClr val="tx2"/>
              </a:buClr>
              <a:buSzTx/>
            </a:pPr>
            <a:r>
              <a:rPr lang="en-US" altLang="en-US" sz="1600" b="1" dirty="0">
                <a:solidFill>
                  <a:schemeClr val="tx1"/>
                </a:solidFill>
                <a:ea typeface="Arial Unicode MS" pitchFamily="34" charset="-128"/>
                <a:cs typeface="Arial Unicode MS" pitchFamily="34" charset="-128"/>
              </a:rPr>
              <a:t>Costs:</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Destroys professional relationships</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Creates barriers to individual and organizational effectiveness</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Derails teamwork</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Creates enemies and hidden agendas</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Adds stress to the workplace</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Wastes time, money and resources</a:t>
            </a:r>
            <a:r>
              <a:rPr lang="en-US" altLang="en-US" sz="1300" dirty="0">
                <a:solidFill>
                  <a:schemeClr val="tx1"/>
                </a:solidFill>
                <a:ea typeface="Arial Unicode MS" pitchFamily="34" charset="-128"/>
                <a:cs typeface="Arial"/>
              </a:rPr>
              <a: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Affects the ability to stay competitive</a:t>
            </a:r>
            <a:r>
              <a:rPr lang="en-US" altLang="en-US" sz="1300" dirty="0">
                <a:solidFill>
                  <a:schemeClr val="tx1"/>
                </a:solidFill>
                <a:ea typeface="Arial Unicode MS" pitchFamily="34" charset="-128"/>
                <a:cs typeface="Arial"/>
              </a:rPr>
              <a:t>.</a:t>
            </a:r>
          </a:p>
          <a:p>
            <a:pPr>
              <a:spcBef>
                <a:spcPct val="0"/>
              </a:spcBef>
              <a:spcAft>
                <a:spcPts val="1337"/>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spcBef>
                <a:spcPct val="0"/>
              </a:spcBef>
              <a:spcAft>
                <a:spcPts val="1337"/>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spcBef>
                <a:spcPct val="0"/>
              </a:spcBef>
              <a:spcAft>
                <a:spcPts val="1337"/>
              </a:spcAft>
              <a:buClr>
                <a:schemeClr val="tx2"/>
              </a:buClr>
              <a:buSzTx/>
            </a:pPr>
            <a:r>
              <a:rPr lang="en-US" altLang="en-US" sz="1600" b="1" dirty="0">
                <a:solidFill>
                  <a:schemeClr val="tx1"/>
                </a:solidFill>
                <a:ea typeface="Arial Unicode MS" pitchFamily="34" charset="-128"/>
                <a:cs typeface="Arial Unicode MS" pitchFamily="34" charset="-128"/>
              </a:rPr>
              <a:t>Dangers: </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Those involved frequently feel powerless to change the situation.</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These same people become disillusioned and apathetic, lowering productivity; this may result in tardiness, increased absences or increased errors.</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People may align with the individual — or group — they believe is right, or perceived as the underdog, causing a larger rift.</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There may be increased unmanaged conflict, due to hypersensitivity.</a:t>
            </a:r>
          </a:p>
          <a:p>
            <a:pPr lvl="1">
              <a:spcBef>
                <a:spcPct val="0"/>
              </a:spcBef>
              <a:spcAft>
                <a:spcPts val="1337"/>
              </a:spcAft>
              <a:buClr>
                <a:schemeClr val="tx2"/>
              </a:buClr>
              <a:buFont typeface="Wingdings" pitchFamily="2" charset="2"/>
              <a:buChar char="§"/>
            </a:pPr>
            <a:r>
              <a:rPr lang="en-US" altLang="en-US" sz="1300" dirty="0">
                <a:solidFill>
                  <a:schemeClr val="tx1"/>
                </a:solidFill>
                <a:ea typeface="Arial Unicode MS" pitchFamily="34" charset="-128"/>
                <a:cs typeface="Arial Unicode MS" pitchFamily="34" charset="-128"/>
              </a:rPr>
              <a:t>Employees and work groups may become uncooperative and adversarial.</a:t>
            </a:r>
          </a:p>
          <a:p>
            <a:pPr eaLnBrk="1" hangingPunct="1">
              <a:spcBef>
                <a:spcPct val="0"/>
              </a:spcBef>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spcBef>
                <a:spcPct val="0"/>
              </a:spcBef>
              <a:spcAft>
                <a:spcPts val="669"/>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lnSpc>
                <a:spcPct val="85000"/>
              </a:lnSpc>
              <a:spcBef>
                <a:spcPct val="0"/>
              </a:spcBef>
              <a:spcAft>
                <a:spcPts val="1783"/>
              </a:spcAft>
              <a:buClr>
                <a:schemeClr val="tx2"/>
              </a:buClr>
              <a:buSzTx/>
              <a:buFontTx/>
              <a:buChar char="•"/>
            </a:pPr>
            <a:endParaRPr lang="en-US" altLang="en-US" sz="1600" b="1" dirty="0">
              <a:solidFill>
                <a:schemeClr val="tx1"/>
              </a:solidFill>
              <a:ea typeface="Arial Unicode MS" pitchFamily="34" charset="-128"/>
              <a:cs typeface="Arial Unicode MS" pitchFamily="34" charset="-128"/>
            </a:endParaRPr>
          </a:p>
        </p:txBody>
      </p:sp>
      <p:sp>
        <p:nvSpPr>
          <p:cNvPr id="9" name="Footer Placeholder 8"/>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1115977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7"/>
          <p:cNvSpPr>
            <a:spLocks noGrp="1"/>
          </p:cNvSpPr>
          <p:nvPr>
            <p:ph type="title"/>
          </p:nvPr>
        </p:nvSpPr>
        <p:spPr/>
        <p:txBody>
          <a:bodyPr/>
          <a:lstStyle/>
          <a:p>
            <a:r>
              <a:rPr lang="en-US" altLang="en-US"/>
              <a:t>Appendix C:</a:t>
            </a:r>
            <a:endParaRPr lang="en-US" altLang="en-US" dirty="0"/>
          </a:p>
        </p:txBody>
      </p:sp>
      <p:sp>
        <p:nvSpPr>
          <p:cNvPr id="5" name="Text Placeholder 4"/>
          <p:cNvSpPr>
            <a:spLocks noGrp="1"/>
          </p:cNvSpPr>
          <p:nvPr>
            <p:ph type="body" sz="quarter" idx="25"/>
          </p:nvPr>
        </p:nvSpPr>
        <p:spPr/>
        <p:txBody>
          <a:bodyPr/>
          <a:lstStyle/>
          <a:p>
            <a:r>
              <a:rPr lang="en-US" dirty="0"/>
              <a:t>Managing Conflict</a:t>
            </a:r>
          </a:p>
        </p:txBody>
      </p:sp>
      <p:sp>
        <p:nvSpPr>
          <p:cNvPr id="59395" name="Rectangle 5"/>
          <p:cNvSpPr>
            <a:spLocks noChangeArrowheads="1"/>
          </p:cNvSpPr>
          <p:nvPr/>
        </p:nvSpPr>
        <p:spPr bwMode="auto">
          <a:xfrm>
            <a:off x="460375" y="1970088"/>
            <a:ext cx="6851650" cy="699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0" indent="0">
              <a:spcBef>
                <a:spcPct val="0"/>
              </a:spcBef>
              <a:spcAft>
                <a:spcPts val="1800"/>
              </a:spcAft>
              <a:buClr>
                <a:schemeClr val="tx2"/>
              </a:buClr>
              <a:buSzTx/>
            </a:pPr>
            <a:r>
              <a:rPr lang="en-US" altLang="en-US" sz="1600" dirty="0">
                <a:solidFill>
                  <a:schemeClr val="tx1"/>
                </a:solidFill>
              </a:rPr>
              <a:t>Research by psychologist Howard J. Markman at the University of Denver's Center for Marital and Family Studies led to the development of some ground rules for discussing emotionally charged issues in the marital context. A report appeared in an article in The Boston Globe in 1990. These may be adapted as guidelines for the workplace. When conflict results in intense hostility in your organization, you can use these guidelines to help the participants move back to dialogue. </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Choose a good time of day</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Choose a good day of the week</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Make an appointment</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Stay focused</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Take turns</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Avoid blaming</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Own your messages, feelings, behavior by using “I” statements</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Avoid analogies</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Validate</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Notice your breathing</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Take a break</a:t>
            </a:r>
            <a:r>
              <a:rPr lang="en-US" altLang="en-US" sz="1300" b="1" dirty="0">
                <a:solidFill>
                  <a:schemeClr val="tx1"/>
                </a:solidFill>
                <a:ea typeface="Arial Unicode MS" pitchFamily="34" charset="-128"/>
                <a:cs typeface="Arial"/>
              </a:rPr>
              <a:t>.</a:t>
            </a:r>
          </a:p>
          <a:p>
            <a:pPr lvl="1">
              <a:spcBef>
                <a:spcPct val="0"/>
              </a:spcBef>
              <a:spcAft>
                <a:spcPts val="1800"/>
              </a:spcAft>
              <a:buClr>
                <a:schemeClr val="tx2"/>
              </a:buClr>
              <a:buFont typeface="Wingdings" pitchFamily="2" charset="2"/>
              <a:buChar char="§"/>
            </a:pPr>
            <a:r>
              <a:rPr lang="en-US" altLang="en-US" sz="1300" b="1" dirty="0">
                <a:solidFill>
                  <a:schemeClr val="tx1"/>
                </a:solidFill>
                <a:ea typeface="Arial Unicode MS" pitchFamily="34" charset="-128"/>
                <a:cs typeface="Arial Unicode MS" pitchFamily="34" charset="-128"/>
              </a:rPr>
              <a:t>Deal with obstacles</a:t>
            </a:r>
            <a:r>
              <a:rPr lang="en-US" altLang="en-US" sz="1300" b="1" dirty="0">
                <a:solidFill>
                  <a:schemeClr val="tx1"/>
                </a:solidFill>
                <a:ea typeface="Arial Unicode MS" pitchFamily="34" charset="-128"/>
                <a:cs typeface="Arial"/>
              </a:rPr>
              <a:t>.</a:t>
            </a:r>
            <a:endParaRPr lang="en-US" altLang="en-US" sz="1600" b="1" dirty="0">
              <a:solidFill>
                <a:schemeClr val="tx1"/>
              </a:solidFill>
              <a:ea typeface="Arial Unicode MS" pitchFamily="34" charset="-128"/>
              <a:cs typeface="Arial Unicode MS" pitchFamily="34" charset="-128"/>
            </a:endParaRPr>
          </a:p>
        </p:txBody>
      </p:sp>
      <p:sp>
        <p:nvSpPr>
          <p:cNvPr id="9" name="Footer Placeholder 8"/>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732712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7"/>
          <p:cNvSpPr>
            <a:spLocks noGrp="1"/>
          </p:cNvSpPr>
          <p:nvPr>
            <p:ph type="title"/>
          </p:nvPr>
        </p:nvSpPr>
        <p:spPr/>
        <p:txBody>
          <a:bodyPr/>
          <a:lstStyle/>
          <a:p>
            <a:r>
              <a:rPr lang="en-US" altLang="en-US"/>
              <a:t>Appendix D:</a:t>
            </a:r>
            <a:endParaRPr lang="en-US" altLang="en-US" dirty="0"/>
          </a:p>
        </p:txBody>
      </p:sp>
      <p:sp>
        <p:nvSpPr>
          <p:cNvPr id="5" name="Text Placeholder 4"/>
          <p:cNvSpPr>
            <a:spLocks noGrp="1"/>
          </p:cNvSpPr>
          <p:nvPr>
            <p:ph type="body" sz="quarter" idx="25"/>
          </p:nvPr>
        </p:nvSpPr>
        <p:spPr/>
        <p:txBody>
          <a:bodyPr/>
          <a:lstStyle/>
          <a:p>
            <a:r>
              <a:rPr lang="en-US" altLang="en-US"/>
              <a:t>Negotiation: Set the Stage</a:t>
            </a:r>
            <a:endParaRPr lang="en-US" dirty="0"/>
          </a:p>
        </p:txBody>
      </p:sp>
      <p:sp>
        <p:nvSpPr>
          <p:cNvPr id="60419" name="Rectangle 1"/>
          <p:cNvSpPr>
            <a:spLocks noChangeArrowheads="1"/>
          </p:cNvSpPr>
          <p:nvPr/>
        </p:nvSpPr>
        <p:spPr bwMode="auto">
          <a:xfrm>
            <a:off x="460375" y="1970088"/>
            <a:ext cx="6851650" cy="7058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690563" indent="-254000">
              <a:spcBef>
                <a:spcPct val="20000"/>
              </a:spcBef>
              <a:buClr>
                <a:srgbClr val="005293"/>
              </a:buClr>
              <a:buFont typeface="Arial" charset="0"/>
              <a:defRPr>
                <a:solidFill>
                  <a:srgbClr val="535A5D"/>
                </a:solidFill>
                <a:latin typeface="Arial" charset="0"/>
                <a:ea typeface="ＭＳ Ｐゴシック" pitchFamily="34" charset="-128"/>
              </a:defRPr>
            </a:lvl2pPr>
            <a:lvl3pPr marL="923925" indent="-2032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557"/>
              </a:spcAft>
              <a:buClr>
                <a:schemeClr val="tx2"/>
              </a:buClr>
              <a:buSzTx/>
            </a:pPr>
            <a:r>
              <a:rPr lang="en-US" altLang="en-US" sz="1600" b="1" dirty="0">
                <a:solidFill>
                  <a:schemeClr val="tx1"/>
                </a:solidFill>
                <a:ea typeface="Arial Unicode MS" pitchFamily="34" charset="-128"/>
                <a:cs typeface="Arial Unicode MS" pitchFamily="34" charset="-128"/>
              </a:rPr>
              <a:t>1. Evaluate: Is this a fight worth fighting</a:t>
            </a:r>
            <a:r>
              <a:rPr lang="en-US" altLang="en-US" sz="1600" b="1" dirty="0">
                <a:solidFill>
                  <a:schemeClr val="tx1"/>
                </a:solidFill>
                <a:ea typeface="Arial Unicode MS" pitchFamily="34" charset="-128"/>
                <a:cs typeface="Arial"/>
              </a:rPr>
              <a:t>.</a:t>
            </a:r>
            <a:endParaRPr lang="en-US" altLang="en-US" sz="1600" b="1" dirty="0">
              <a:solidFill>
                <a:schemeClr val="tx1"/>
              </a:solidFill>
              <a:ea typeface="Arial Unicode MS" pitchFamily="34" charset="-128"/>
              <a:cs typeface="Arial Unicode MS" pitchFamily="34" charset="-128"/>
            </a:endParaRP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Importance of issue</a:t>
            </a:r>
            <a:r>
              <a:rPr lang="en-US" altLang="en-US" sz="1300" dirty="0">
                <a:solidFill>
                  <a:schemeClr val="tx1"/>
                </a:solidFill>
                <a:ea typeface="Arial Unicode MS" pitchFamily="34" charset="-128"/>
                <a:cs typeface="Arial"/>
              </a:rPr>
              <a:t>.</a:t>
            </a:r>
          </a:p>
          <a:p>
            <a:pPr marL="1006475" lvl="2" indent="-285750">
              <a:spcBef>
                <a:spcPct val="0"/>
              </a:spcBef>
              <a:spcAft>
                <a:spcPts val="557"/>
              </a:spcAft>
              <a:buClr>
                <a:schemeClr val="tx2"/>
              </a:buClr>
              <a:buSzPct val="80000"/>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To me</a:t>
            </a:r>
            <a:r>
              <a:rPr lang="en-US" altLang="en-US" sz="1300" dirty="0">
                <a:solidFill>
                  <a:schemeClr val="tx1"/>
                </a:solidFill>
                <a:ea typeface="Arial Unicode MS" pitchFamily="34" charset="-128"/>
                <a:cs typeface="Arial"/>
              </a:rPr>
              <a:t>.</a:t>
            </a:r>
          </a:p>
          <a:p>
            <a:pPr marL="1006475" lvl="2" indent="-285750">
              <a:spcBef>
                <a:spcPct val="0"/>
              </a:spcBef>
              <a:spcAft>
                <a:spcPts val="557"/>
              </a:spcAft>
              <a:buClr>
                <a:schemeClr val="tx2"/>
              </a:buClr>
              <a:buSzPct val="80000"/>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To the other parties</a:t>
            </a:r>
            <a:r>
              <a:rPr lang="en-US" altLang="en-US" sz="1300" dirty="0">
                <a:solidFill>
                  <a:schemeClr val="tx1"/>
                </a:solidFill>
                <a:ea typeface="Arial Unicode MS" pitchFamily="34" charset="-128"/>
                <a:cs typeface="Arial"/>
              </a:rPr>
              <a:t>.</a:t>
            </a:r>
          </a:p>
          <a:p>
            <a:pPr marL="1006475" lvl="2" indent="-285750">
              <a:spcBef>
                <a:spcPct val="0"/>
              </a:spcBef>
              <a:spcAft>
                <a:spcPts val="557"/>
              </a:spcAft>
              <a:buClr>
                <a:schemeClr val="tx2"/>
              </a:buClr>
              <a:buSzPct val="80000"/>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To the organization</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Degree of anger or hurt that you may feel as a result of the fight</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Potential for personal harm or damage to the relationship</a:t>
            </a:r>
            <a:r>
              <a:rPr lang="en-US" altLang="en-US" sz="1300" dirty="0">
                <a:solidFill>
                  <a:schemeClr val="tx1"/>
                </a:solidFill>
                <a:ea typeface="Arial Unicode MS" pitchFamily="34" charset="-128"/>
                <a:cs typeface="Arial"/>
              </a:rPr>
              <a:t>.</a:t>
            </a:r>
          </a:p>
          <a:p>
            <a:pPr>
              <a:spcBef>
                <a:spcPct val="0"/>
              </a:spcBef>
              <a:spcAft>
                <a:spcPts val="557"/>
              </a:spcAft>
              <a:buClr>
                <a:schemeClr val="tx2"/>
              </a:buClr>
              <a:buSzTx/>
            </a:pPr>
            <a:endParaRPr lang="en-US" altLang="en-US" sz="1300" dirty="0">
              <a:solidFill>
                <a:schemeClr val="tx1"/>
              </a:solidFill>
              <a:ea typeface="Arial Unicode MS" pitchFamily="34" charset="-128"/>
              <a:cs typeface="Arial Unicode MS" pitchFamily="34" charset="-128"/>
            </a:endParaRPr>
          </a:p>
          <a:p>
            <a:pPr>
              <a:spcBef>
                <a:spcPct val="0"/>
              </a:spcBef>
              <a:spcAft>
                <a:spcPts val="557"/>
              </a:spcAft>
              <a:buClr>
                <a:schemeClr val="tx2"/>
              </a:buClr>
              <a:buSzTx/>
              <a:buFontTx/>
              <a:buAutoNum type="arabicPeriod" startAt="2"/>
            </a:pPr>
            <a:r>
              <a:rPr lang="en-US" altLang="en-US" sz="1600" b="1" dirty="0">
                <a:solidFill>
                  <a:schemeClr val="tx1"/>
                </a:solidFill>
                <a:ea typeface="Arial Unicode MS" pitchFamily="34" charset="-128"/>
                <a:cs typeface="Arial Unicode MS" pitchFamily="34" charset="-128"/>
              </a:rPr>
              <a:t>Is it the right time?</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Negative emotions should have dissipated</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Sufficient energy must be present</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Sufficient time must be allotted</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Cultural differences must be considered</a:t>
            </a:r>
            <a:r>
              <a:rPr lang="en-US" altLang="en-US" sz="1300" dirty="0">
                <a:solidFill>
                  <a:schemeClr val="tx1"/>
                </a:solidFill>
                <a:ea typeface="Arial Unicode MS" pitchFamily="34" charset="-128"/>
                <a:cs typeface="Arial"/>
              </a:rPr>
              <a:t>.</a:t>
            </a:r>
          </a:p>
          <a:p>
            <a:pPr>
              <a:spcBef>
                <a:spcPct val="0"/>
              </a:spcBef>
              <a:spcAft>
                <a:spcPts val="557"/>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spcBef>
                <a:spcPct val="0"/>
              </a:spcBef>
              <a:spcAft>
                <a:spcPts val="557"/>
              </a:spcAft>
              <a:buClr>
                <a:schemeClr val="tx2"/>
              </a:buClr>
              <a:buSzTx/>
            </a:pPr>
            <a:r>
              <a:rPr lang="en-US" altLang="en-US" sz="1600" b="1" dirty="0">
                <a:solidFill>
                  <a:schemeClr val="tx1"/>
                </a:solidFill>
                <a:ea typeface="Arial Unicode MS" pitchFamily="34" charset="-128"/>
                <a:cs typeface="Arial Unicode MS" pitchFamily="34" charset="-128"/>
              </a:rPr>
              <a:t>3. Is it the right place?</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Should be private, if possible</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Should be free of distractions</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Must be safe</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Should be on neutral territory</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Should not have furniture placement that interferes with or communicates power differences</a:t>
            </a:r>
            <a:r>
              <a:rPr lang="en-US" altLang="en-US" sz="1300" dirty="0">
                <a:solidFill>
                  <a:schemeClr val="tx1"/>
                </a:solidFill>
                <a:ea typeface="Arial Unicode MS" pitchFamily="34" charset="-128"/>
                <a:cs typeface="Arial"/>
              </a:rPr>
              <a:t>.</a:t>
            </a:r>
          </a:p>
          <a:p>
            <a:pPr>
              <a:spcBef>
                <a:spcPct val="0"/>
              </a:spcBef>
              <a:spcAft>
                <a:spcPts val="557"/>
              </a:spcAft>
              <a:buClr>
                <a:schemeClr val="tx2"/>
              </a:buClr>
              <a:buSzTx/>
            </a:pPr>
            <a:endParaRPr lang="en-US" altLang="en-US" sz="1300" dirty="0">
              <a:solidFill>
                <a:schemeClr val="tx1"/>
              </a:solidFill>
              <a:ea typeface="Arial Unicode MS" pitchFamily="34" charset="-128"/>
              <a:cs typeface="Arial Unicode MS" pitchFamily="34" charset="-128"/>
            </a:endParaRPr>
          </a:p>
          <a:p>
            <a:pPr>
              <a:spcBef>
                <a:spcPct val="0"/>
              </a:spcBef>
              <a:spcAft>
                <a:spcPts val="557"/>
              </a:spcAft>
              <a:buClr>
                <a:schemeClr val="tx2"/>
              </a:buClr>
              <a:buSzTx/>
            </a:pPr>
            <a:r>
              <a:rPr lang="en-US" altLang="en-US" sz="1600" b="1" dirty="0">
                <a:solidFill>
                  <a:schemeClr val="tx1"/>
                </a:solidFill>
                <a:ea typeface="Arial Unicode MS" pitchFamily="34" charset="-128"/>
                <a:cs typeface="Arial Unicode MS" pitchFamily="34" charset="-128"/>
              </a:rPr>
              <a:t>4. Who should be involved?</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Those involved in the conflict</a:t>
            </a:r>
            <a:r>
              <a:rPr lang="en-US" altLang="en-US" sz="1300" dirty="0">
                <a:solidFill>
                  <a:schemeClr val="tx1"/>
                </a:solidFill>
                <a:ea typeface="Arial Unicode MS" pitchFamily="34" charset="-128"/>
                <a:cs typeface="Arial"/>
              </a:rPr>
              <a:t>.</a:t>
            </a:r>
          </a:p>
          <a:p>
            <a:pPr marL="690245" lvl="1">
              <a:spcBef>
                <a:spcPct val="0"/>
              </a:spcBef>
              <a:spcAft>
                <a:spcPts val="557"/>
              </a:spcAft>
              <a:buClr>
                <a:schemeClr val="tx2"/>
              </a:buClr>
              <a:buFontTx/>
              <a:buChar char="•"/>
            </a:pPr>
            <a:r>
              <a:rPr lang="en-US" altLang="en-US" sz="1300" dirty="0">
                <a:solidFill>
                  <a:schemeClr val="tx1"/>
                </a:solidFill>
                <a:ea typeface="Arial Unicode MS" pitchFamily="34" charset="-128"/>
                <a:cs typeface="Arial Unicode MS" pitchFamily="34" charset="-128"/>
              </a:rPr>
              <a:t>A mutually agreed-upon third-party mediator, if necessary</a:t>
            </a:r>
            <a:r>
              <a:rPr lang="en-US" altLang="en-US" sz="1300" dirty="0">
                <a:solidFill>
                  <a:schemeClr val="tx1"/>
                </a:solidFill>
                <a:ea typeface="Arial Unicode MS" pitchFamily="34" charset="-128"/>
                <a:cs typeface="Arial"/>
              </a:rPr>
              <a:t>.</a:t>
            </a:r>
            <a:endParaRPr lang="en-US" altLang="en-US" sz="1600" b="1" dirty="0">
              <a:solidFill>
                <a:schemeClr val="tx1"/>
              </a:solidFill>
              <a:ea typeface="Arial Unicode MS" pitchFamily="34" charset="-128"/>
              <a:cs typeface="Arial"/>
            </a:endParaRPr>
          </a:p>
        </p:txBody>
      </p:sp>
      <p:sp>
        <p:nvSpPr>
          <p:cNvPr id="8" name="Footer Placeholder 7"/>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3898851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7"/>
          <p:cNvSpPr>
            <a:spLocks noGrp="1"/>
          </p:cNvSpPr>
          <p:nvPr>
            <p:ph type="title"/>
          </p:nvPr>
        </p:nvSpPr>
        <p:spPr/>
        <p:txBody>
          <a:bodyPr/>
          <a:lstStyle/>
          <a:p>
            <a:r>
              <a:rPr lang="en-US" altLang="en-US"/>
              <a:t>Appendix E:</a:t>
            </a:r>
            <a:endParaRPr lang="en-US" altLang="en-US" dirty="0"/>
          </a:p>
        </p:txBody>
      </p:sp>
      <p:sp>
        <p:nvSpPr>
          <p:cNvPr id="5" name="Text Placeholder 4"/>
          <p:cNvSpPr>
            <a:spLocks noGrp="1"/>
          </p:cNvSpPr>
          <p:nvPr>
            <p:ph type="body" sz="quarter" idx="25"/>
          </p:nvPr>
        </p:nvSpPr>
        <p:spPr/>
        <p:txBody>
          <a:bodyPr/>
          <a:lstStyle/>
          <a:p>
            <a:r>
              <a:rPr lang="en-US" altLang="en-US"/>
              <a:t>Tools for Conflict Negotiation</a:t>
            </a:r>
            <a:endParaRPr lang="en-US" dirty="0"/>
          </a:p>
        </p:txBody>
      </p:sp>
      <p:sp>
        <p:nvSpPr>
          <p:cNvPr id="61443" name="Rectangle 1"/>
          <p:cNvSpPr>
            <a:spLocks noChangeArrowheads="1"/>
          </p:cNvSpPr>
          <p:nvPr/>
        </p:nvSpPr>
        <p:spPr bwMode="auto">
          <a:xfrm>
            <a:off x="460375" y="1970088"/>
            <a:ext cx="6851650" cy="7660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912813"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1114"/>
              </a:spcAft>
              <a:buClr>
                <a:schemeClr val="tx2"/>
              </a:buClr>
              <a:buSzTx/>
            </a:pPr>
            <a:r>
              <a:rPr lang="en-US" altLang="en-US" sz="1600" b="1" dirty="0">
                <a:solidFill>
                  <a:schemeClr val="tx1"/>
                </a:solidFill>
                <a:ea typeface="Arial Unicode MS" pitchFamily="34" charset="-128"/>
                <a:cs typeface="Arial Unicode MS" pitchFamily="34" charset="-128"/>
              </a:rPr>
              <a:t>1. A willingness to negotiate the conflict</a:t>
            </a:r>
            <a:r>
              <a:rPr lang="en-US" altLang="en-US" sz="1600" b="1" dirty="0">
                <a:solidFill>
                  <a:schemeClr val="tx1"/>
                </a:solidFill>
                <a:ea typeface="Arial Unicode MS" pitchFamily="34" charset="-128"/>
                <a:cs typeface="Arial"/>
              </a:rPr>
              <a:t>.</a:t>
            </a:r>
            <a:endParaRPr lang="en-US" altLang="en-US" sz="1600" b="1"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b="1" dirty="0">
                <a:solidFill>
                  <a:schemeClr val="tx1"/>
                </a:solidFill>
                <a:ea typeface="Arial Unicode MS" pitchFamily="34" charset="-128"/>
                <a:cs typeface="Arial Unicode MS" pitchFamily="34" charset="-128"/>
              </a:rPr>
              <a:t>Be prepared to problem-solve</a:t>
            </a:r>
            <a:r>
              <a:rPr lang="en-US" altLang="en-US" sz="1300" b="1"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What is the problem? Clearly define it.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What do the participants need? State needs clearly.</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Acknowledge that all parties have strong feelings about the issues.</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Explore, creatively, potential solutions.</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Allow ideas to be combined and modified.</a:t>
            </a:r>
          </a:p>
          <a:p>
            <a:pPr>
              <a:spcBef>
                <a:spcPct val="0"/>
              </a:spcBef>
              <a:spcAft>
                <a:spcPts val="446"/>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b="1" dirty="0">
                <a:solidFill>
                  <a:schemeClr val="tx1"/>
                </a:solidFill>
                <a:ea typeface="Arial Unicode MS" pitchFamily="34" charset="-128"/>
                <a:cs typeface="Arial Unicode MS" pitchFamily="34" charset="-128"/>
              </a:rPr>
              <a:t>Own your thoughts, feelings, behaviors</a:t>
            </a:r>
            <a:r>
              <a:rPr lang="en-US" altLang="en-US" sz="1300" b="1"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State your view of the situation.</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Take responsibility for and share your feelings about the situation.</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Clearly outline your ideas for solving the problem.</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Own the commitment you are willing to make to solve the conflict and clarify what you would like from the other participant(s).</a:t>
            </a:r>
          </a:p>
          <a:p>
            <a:pPr>
              <a:spcBef>
                <a:spcPct val="0"/>
              </a:spcBef>
              <a:spcAft>
                <a:spcPts val="446"/>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b="1" dirty="0">
                <a:solidFill>
                  <a:schemeClr val="tx1"/>
                </a:solidFill>
                <a:ea typeface="Arial Unicode MS" pitchFamily="34" charset="-128"/>
                <a:cs typeface="Arial Unicode MS" pitchFamily="34" charset="-128"/>
              </a:rPr>
              <a:t>Practice effective listening skills</a:t>
            </a:r>
            <a:r>
              <a:rPr lang="en-US" altLang="en-US" sz="1300" b="1"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Maintaining good eye contact</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Inviting</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Clarifying</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Restating</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Confirming/Affirming</a:t>
            </a:r>
            <a:r>
              <a:rPr lang="en-US" altLang="en-US" sz="1300" dirty="0">
                <a:solidFill>
                  <a:schemeClr val="tx1"/>
                </a:solidFill>
                <a:ea typeface="Arial Unicode MS" pitchFamily="34" charset="-128"/>
                <a:cs typeface="Arial"/>
              </a:rPr>
              <a:t>.</a:t>
            </a:r>
          </a:p>
          <a:p>
            <a:pPr>
              <a:spcBef>
                <a:spcPct val="0"/>
              </a:spcBef>
              <a:spcAft>
                <a:spcPts val="446"/>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b="1" dirty="0">
                <a:solidFill>
                  <a:schemeClr val="tx1"/>
                </a:solidFill>
                <a:ea typeface="Arial Unicode MS" pitchFamily="34" charset="-128"/>
                <a:cs typeface="Arial Unicode MS" pitchFamily="34" charset="-128"/>
              </a:rPr>
              <a:t>Use appropriate body language</a:t>
            </a:r>
            <a:r>
              <a:rPr lang="en-US" altLang="en-US" sz="1300" b="1"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Pay attention to physical space, seating arrangements and cultural dynamics</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Lean forward to communicate interest</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Use appropriate eye contact</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Use relaxed, open gestures and posture</a:t>
            </a:r>
            <a:r>
              <a:rPr lang="en-US" altLang="en-US" sz="1300" dirty="0">
                <a:solidFill>
                  <a:schemeClr val="tx1"/>
                </a:solidFill>
                <a:ea typeface="Arial Unicode MS" pitchFamily="34" charset="-128"/>
                <a:cs typeface="Arial"/>
              </a:rPr>
              <a:t>.</a:t>
            </a:r>
          </a:p>
          <a:p>
            <a:pPr>
              <a:spcBef>
                <a:spcPct val="0"/>
              </a:spcBef>
              <a:spcAft>
                <a:spcPts val="557"/>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lnSpc>
                <a:spcPct val="85000"/>
              </a:lnSpc>
              <a:spcBef>
                <a:spcPct val="0"/>
              </a:spcBef>
              <a:spcAft>
                <a:spcPts val="334"/>
              </a:spcAft>
              <a:buClr>
                <a:schemeClr val="tx2"/>
              </a:buClr>
              <a:buSzTx/>
              <a:buFontTx/>
              <a:buChar char="•"/>
            </a:pPr>
            <a:endParaRPr lang="en-US" altLang="en-US" sz="1600" b="1" dirty="0">
              <a:solidFill>
                <a:schemeClr val="tx1"/>
              </a:solidFill>
              <a:ea typeface="Arial Unicode MS" pitchFamily="34" charset="-128"/>
              <a:cs typeface="Arial Unicode MS" pitchFamily="34" charset="-128"/>
            </a:endParaRPr>
          </a:p>
        </p:txBody>
      </p:sp>
      <p:sp>
        <p:nvSpPr>
          <p:cNvPr id="8" name="Footer Placeholder 7"/>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582078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a:t>Learning Points</a:t>
            </a:r>
          </a:p>
        </p:txBody>
      </p:sp>
      <p:sp>
        <p:nvSpPr>
          <p:cNvPr id="7" name="Footer Placeholder 6"/>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
        <p:nvSpPr>
          <p:cNvPr id="11267" name="Text Placeholder 5"/>
          <p:cNvSpPr txBox="1">
            <a:spLocks/>
          </p:cNvSpPr>
          <p:nvPr/>
        </p:nvSpPr>
        <p:spPr bwMode="auto">
          <a:xfrm>
            <a:off x="438997" y="1978502"/>
            <a:ext cx="6876567" cy="434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eaLnBrk="1" hangingPunct="1">
              <a:spcBef>
                <a:spcPct val="0"/>
              </a:spcBef>
              <a:buClr>
                <a:schemeClr val="tx2"/>
              </a:buClr>
              <a:buSzTx/>
            </a:pPr>
            <a:r>
              <a:rPr lang="en-US" altLang="en-US" sz="2400" b="1" dirty="0">
                <a:solidFill>
                  <a:schemeClr val="tx1"/>
                </a:solidFill>
              </a:rPr>
              <a:t>Participants will:</a:t>
            </a:r>
          </a:p>
        </p:txBody>
      </p:sp>
      <p:sp>
        <p:nvSpPr>
          <p:cNvPr id="11268" name="Text Placeholder 6"/>
          <p:cNvSpPr txBox="1">
            <a:spLocks/>
          </p:cNvSpPr>
          <p:nvPr/>
        </p:nvSpPr>
        <p:spPr bwMode="auto">
          <a:xfrm>
            <a:off x="435399" y="2586197"/>
            <a:ext cx="6876626"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Define the impact of conflict in the workplace</a:t>
            </a:r>
            <a:r>
              <a:rPr lang="en-US" altLang="en-US" dirty="0">
                <a:cs typeface="Arial"/>
              </a:rPr>
              <a:t>.</a:t>
            </a:r>
            <a:endParaRPr lang="en-US" altLang="en-US" dirty="0"/>
          </a:p>
        </p:txBody>
      </p:sp>
      <p:sp>
        <p:nvSpPr>
          <p:cNvPr id="11269" name="Text Placeholder 8"/>
          <p:cNvSpPr txBox="1">
            <a:spLocks/>
          </p:cNvSpPr>
          <p:nvPr/>
        </p:nvSpPr>
        <p:spPr bwMode="auto">
          <a:xfrm>
            <a:off x="435399" y="3208418"/>
            <a:ext cx="6880165"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Identify how and why conflicts arise</a:t>
            </a:r>
            <a:r>
              <a:rPr lang="en-US" altLang="en-US" dirty="0">
                <a:cs typeface="Arial"/>
              </a:rPr>
              <a:t>.</a:t>
            </a:r>
            <a:endParaRPr lang="en-US" altLang="en-US" dirty="0"/>
          </a:p>
        </p:txBody>
      </p:sp>
      <p:sp>
        <p:nvSpPr>
          <p:cNvPr id="11270" name="Text Placeholder 9"/>
          <p:cNvSpPr txBox="1">
            <a:spLocks/>
          </p:cNvSpPr>
          <p:nvPr/>
        </p:nvSpPr>
        <p:spPr bwMode="auto">
          <a:xfrm>
            <a:off x="435399" y="3830639"/>
            <a:ext cx="6880165"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Identify different styles of managing conflict</a:t>
            </a:r>
            <a:r>
              <a:rPr lang="en-US" altLang="en-US" dirty="0">
                <a:cs typeface="Arial"/>
              </a:rPr>
              <a:t>.</a:t>
            </a:r>
            <a:endParaRPr lang="en-US" altLang="en-US" dirty="0"/>
          </a:p>
        </p:txBody>
      </p:sp>
      <p:sp>
        <p:nvSpPr>
          <p:cNvPr id="11271" name="Text Placeholder 6"/>
          <p:cNvSpPr txBox="1">
            <a:spLocks/>
          </p:cNvSpPr>
          <p:nvPr/>
        </p:nvSpPr>
        <p:spPr bwMode="auto">
          <a:xfrm>
            <a:off x="435399" y="4452860"/>
            <a:ext cx="6876626"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Assess their own conflict resolution style</a:t>
            </a:r>
            <a:r>
              <a:rPr lang="en-US" altLang="en-US" dirty="0">
                <a:cs typeface="Arial"/>
              </a:rPr>
              <a:t>.</a:t>
            </a:r>
            <a:endParaRPr lang="en-US" altLang="en-US" dirty="0"/>
          </a:p>
        </p:txBody>
      </p:sp>
      <p:sp>
        <p:nvSpPr>
          <p:cNvPr id="11272" name="Text Placeholder 9"/>
          <p:cNvSpPr txBox="1">
            <a:spLocks/>
          </p:cNvSpPr>
          <p:nvPr/>
        </p:nvSpPr>
        <p:spPr bwMode="auto">
          <a:xfrm>
            <a:off x="435399" y="5075081"/>
            <a:ext cx="6880165"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Discuss conflict negotiation options</a:t>
            </a:r>
            <a:r>
              <a:rPr lang="en-US" altLang="en-US" dirty="0">
                <a:cs typeface="Arial"/>
              </a:rPr>
              <a:t>.</a:t>
            </a:r>
            <a:endParaRPr lang="en-US" altLang="en-US" dirty="0"/>
          </a:p>
        </p:txBody>
      </p:sp>
      <p:sp>
        <p:nvSpPr>
          <p:cNvPr id="11273" name="Text Placeholder 6"/>
          <p:cNvSpPr txBox="1">
            <a:spLocks/>
          </p:cNvSpPr>
          <p:nvPr/>
        </p:nvSpPr>
        <p:spPr bwMode="auto">
          <a:xfrm>
            <a:off x="435399" y="6319520"/>
            <a:ext cx="6876626"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Apply and practice conflict resolution strategies</a:t>
            </a:r>
            <a:r>
              <a:rPr lang="en-US" altLang="en-US" dirty="0">
                <a:cs typeface="Arial"/>
              </a:rPr>
              <a:t>.</a:t>
            </a:r>
            <a:endParaRPr lang="en-US" altLang="en-US" dirty="0"/>
          </a:p>
        </p:txBody>
      </p:sp>
      <p:sp>
        <p:nvSpPr>
          <p:cNvPr id="10" name="Text Placeholder 9"/>
          <p:cNvSpPr txBox="1">
            <a:spLocks/>
          </p:cNvSpPr>
          <p:nvPr/>
        </p:nvSpPr>
        <p:spPr bwMode="auto">
          <a:xfrm>
            <a:off x="435399" y="5697302"/>
            <a:ext cx="6880165" cy="457200"/>
          </a:xfrm>
          <a:prstGeom prst="rect">
            <a:avLst/>
          </a:prstGeom>
          <a:solidFill>
            <a:schemeClr val="accent6"/>
          </a:solidFill>
          <a:ln>
            <a:noFill/>
          </a:ln>
        </p:spPr>
        <p:txBody>
          <a:bodyPr lIns="101882" tIns="0" rIns="101882" bIns="30565" anchor="ct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r>
              <a:rPr lang="en-US" altLang="en-US" dirty="0"/>
              <a:t>Discuss the value of exploring and discussing conflicts</a:t>
            </a:r>
            <a:r>
              <a:rPr lang="en-US" altLang="en-US" dirty="0">
                <a:cs typeface="Arial"/>
              </a:rPr>
              <a:t>.</a:t>
            </a:r>
            <a:endParaRPr lang="en-US" altLang="en-US" dirty="0"/>
          </a:p>
        </p:txBody>
      </p:sp>
    </p:spTree>
    <p:extLst>
      <p:ext uri="{BB962C8B-B14F-4D97-AF65-F5344CB8AC3E}">
        <p14:creationId xmlns:p14="http://schemas.microsoft.com/office/powerpoint/2010/main" val="28716756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7"/>
          <p:cNvSpPr>
            <a:spLocks noGrp="1"/>
          </p:cNvSpPr>
          <p:nvPr>
            <p:ph type="title"/>
          </p:nvPr>
        </p:nvSpPr>
        <p:spPr/>
        <p:txBody>
          <a:bodyPr/>
          <a:lstStyle/>
          <a:p>
            <a:r>
              <a:rPr lang="en-US" altLang="en-US"/>
              <a:t>Appendix E:</a:t>
            </a:r>
            <a:endParaRPr lang="en-US" altLang="en-US" dirty="0"/>
          </a:p>
        </p:txBody>
      </p:sp>
      <p:sp>
        <p:nvSpPr>
          <p:cNvPr id="5" name="Text Placeholder 4"/>
          <p:cNvSpPr>
            <a:spLocks noGrp="1"/>
          </p:cNvSpPr>
          <p:nvPr>
            <p:ph type="body" sz="quarter" idx="25"/>
          </p:nvPr>
        </p:nvSpPr>
        <p:spPr/>
        <p:txBody>
          <a:bodyPr/>
          <a:lstStyle/>
          <a:p>
            <a:r>
              <a:rPr lang="en-US" altLang="en-US"/>
              <a:t>Tools for Conflict Negotiation</a:t>
            </a:r>
            <a:endParaRPr lang="en-US" dirty="0"/>
          </a:p>
        </p:txBody>
      </p:sp>
      <p:sp>
        <p:nvSpPr>
          <p:cNvPr id="62467" name="Rectangle 1"/>
          <p:cNvSpPr>
            <a:spLocks noChangeArrowheads="1"/>
          </p:cNvSpPr>
          <p:nvPr/>
        </p:nvSpPr>
        <p:spPr bwMode="auto">
          <a:xfrm>
            <a:off x="460375" y="1970088"/>
            <a:ext cx="6851650" cy="7088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1882" tIns="50941" rIns="101882" bIns="50941" anchor="t">
            <a:spAutoFit/>
          </a:bodyPr>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912813" indent="-22860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1114"/>
              </a:spcAft>
              <a:buClr>
                <a:schemeClr val="tx2"/>
              </a:buClr>
              <a:buSzTx/>
            </a:pPr>
            <a:r>
              <a:rPr lang="en-US" altLang="en-US" sz="1600" b="1" dirty="0">
                <a:solidFill>
                  <a:schemeClr val="tx1"/>
                </a:solidFill>
                <a:ea typeface="Arial Unicode MS" pitchFamily="34" charset="-128"/>
                <a:cs typeface="Arial Unicode MS" pitchFamily="34" charset="-128"/>
              </a:rPr>
              <a:t>2. Positive energy and focus</a:t>
            </a:r>
            <a:r>
              <a:rPr lang="en-US" altLang="en-US" sz="1600" b="1" dirty="0">
                <a:solidFill>
                  <a:schemeClr val="tx1"/>
                </a:solidFill>
                <a:ea typeface="Arial Unicode MS" pitchFamily="34" charset="-128"/>
                <a:cs typeface="Arial"/>
              </a:rPr>
              <a:t>.</a:t>
            </a:r>
            <a:endParaRPr lang="en-US" altLang="en-US" sz="1600" b="1"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Assume a win-win outcome. </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Generate respect, good will and positive regard for the participants involved, regardless of your personal feelings. </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Focus on the issues and solutions at hand, not on personalities.</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Focus on one problem at a time; don’t get side-tracked.</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Persevere; it takes time to negotiate conflict.</a:t>
            </a:r>
            <a:endParaRPr lang="en-US" altLang="en-US" sz="1300" dirty="0">
              <a:solidFill>
                <a:schemeClr val="tx1"/>
              </a:solidFill>
              <a:ea typeface="Arial Unicode MS" pitchFamily="34" charset="-128"/>
              <a:cs typeface="Arial"/>
            </a:endParaRPr>
          </a:p>
          <a:p>
            <a:pPr>
              <a:spcBef>
                <a:spcPct val="0"/>
              </a:spcBef>
              <a:spcAft>
                <a:spcPts val="446"/>
              </a:spcAft>
              <a:buClr>
                <a:schemeClr val="tx2"/>
              </a:buClr>
              <a:buSzTx/>
            </a:pPr>
            <a:endParaRPr lang="en-US" altLang="en-US" sz="1300" b="1" dirty="0">
              <a:solidFill>
                <a:schemeClr val="tx1"/>
              </a:solidFill>
              <a:ea typeface="Arial Unicode MS" pitchFamily="34" charset="-128"/>
              <a:cs typeface="Arial Unicode MS" pitchFamily="34" charset="-128"/>
            </a:endParaRPr>
          </a:p>
          <a:p>
            <a:pPr>
              <a:spcBef>
                <a:spcPct val="0"/>
              </a:spcBef>
              <a:spcAft>
                <a:spcPts val="1114"/>
              </a:spcAft>
              <a:buClr>
                <a:schemeClr val="tx2"/>
              </a:buClr>
              <a:buSzTx/>
            </a:pPr>
            <a:r>
              <a:rPr lang="en-US" altLang="en-US" sz="1600" b="1" dirty="0">
                <a:solidFill>
                  <a:schemeClr val="tx1"/>
                </a:solidFill>
                <a:ea typeface="Arial Unicode MS" pitchFamily="34" charset="-128"/>
                <a:cs typeface="Arial Unicode MS" pitchFamily="34" charset="-128"/>
              </a:rPr>
              <a:t>3. An effective conflict negotiation style</a:t>
            </a:r>
            <a:r>
              <a:rPr lang="en-US" altLang="en-US" sz="1600" b="1" dirty="0">
                <a:solidFill>
                  <a:schemeClr val="tx1"/>
                </a:solidFill>
                <a:ea typeface="Arial Unicode MS" pitchFamily="34" charset="-128"/>
                <a:cs typeface="Arial"/>
              </a:rPr>
              <a:t>.</a:t>
            </a:r>
            <a:endParaRPr lang="en-US" altLang="en-US" sz="1300" b="1" dirty="0">
              <a:solidFill>
                <a:schemeClr val="tx1"/>
              </a:solidFill>
              <a:ea typeface="Arial Unicode MS" pitchFamily="34" charset="-128"/>
              <a:cs typeface="Arial Unicode MS" pitchFamily="34" charset="-128"/>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Be willing to set aside your own agenda and “put yourself in the other person’s shoes.”</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Refuse to hit below the belt.</a:t>
            </a:r>
            <a:endParaRPr lang="en-US" altLang="en-US" sz="1300" dirty="0">
              <a:solidFill>
                <a:schemeClr val="tx1"/>
              </a:solidFill>
              <a:ea typeface="Arial Unicode MS" pitchFamily="34" charset="-128"/>
              <a:cs typeface="Arial"/>
            </a:endParaRP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Establish ground rules that ensure respect for the feelings of all concerned.</a:t>
            </a:r>
            <a:endParaRPr lang="en-US" altLang="en-US" sz="1300" dirty="0">
              <a:solidFill>
                <a:schemeClr val="tx1"/>
              </a:solidFill>
              <a:ea typeface="Arial Unicode MS" pitchFamily="34" charset="-128"/>
              <a:cs typeface="Arial"/>
            </a:endParaRP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Confidentiality</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Amount and phrasing of feedback</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Limited tolerance for interrupting, standing, shouting, table pounding, swearing, abusive language, walking out without agreement, crying or expression of extreme emotions</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Agreement on the conflict negotiation process</a:t>
            </a:r>
            <a:r>
              <a:rPr lang="en-US" altLang="en-US" sz="1300" dirty="0">
                <a:solidFill>
                  <a:schemeClr val="tx1"/>
                </a:solidFill>
                <a:ea typeface="Arial Unicode MS" pitchFamily="34" charset="-128"/>
                <a:cs typeface="Arial"/>
              </a:rPr>
              <a:t>.</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Rules for brainstorming</a:t>
            </a:r>
            <a:r>
              <a:rPr lang="en-US" altLang="en-US" sz="1300" dirty="0">
                <a:solidFill>
                  <a:schemeClr val="tx1"/>
                </a:solidFill>
                <a:ea typeface="Arial Unicode MS" pitchFamily="34" charset="-128"/>
                <a:cs typeface="Arial"/>
              </a:rPr>
              <a:t>.</a:t>
            </a:r>
          </a:p>
          <a:p>
            <a:pPr marL="912495" lvl="1">
              <a:spcBef>
                <a:spcPct val="0"/>
              </a:spcBef>
              <a:spcAft>
                <a:spcPts val="446"/>
              </a:spcAft>
              <a:buClr>
                <a:schemeClr val="tx2"/>
              </a:buClr>
              <a:buFontTx/>
              <a:buChar char="•"/>
            </a:pPr>
            <a:r>
              <a:rPr lang="en-US" altLang="en-US" sz="1300" dirty="0">
                <a:solidFill>
                  <a:schemeClr val="tx1"/>
                </a:solidFill>
                <a:ea typeface="Arial Unicode MS" pitchFamily="34" charset="-128"/>
                <a:cs typeface="Arial Unicode MS" pitchFamily="34" charset="-128"/>
              </a:rPr>
              <a:t>Maintain personal safety.</a:t>
            </a:r>
            <a:endParaRPr lang="en-US" altLang="en-US" sz="1300" dirty="0">
              <a:solidFill>
                <a:schemeClr val="tx1"/>
              </a:solidFill>
              <a:ea typeface="Arial Unicode MS" pitchFamily="34" charset="-128"/>
              <a:cs typeface="Arial"/>
            </a:endParaRP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End a negotiation session if any party appears to be losing emotional control.</a:t>
            </a:r>
          </a:p>
          <a:p>
            <a:pPr marL="1200150" lvl="2" indent="-285750">
              <a:spcBef>
                <a:spcPct val="0"/>
              </a:spcBef>
              <a:spcAft>
                <a:spcPts val="446"/>
              </a:spcAft>
              <a:buClr>
                <a:schemeClr val="tx2"/>
              </a:buClr>
              <a:buFont typeface="Arial" panose="020B0604020202020204" pitchFamily="34" charset="0"/>
              <a:buChar char="–"/>
            </a:pPr>
            <a:r>
              <a:rPr lang="en-US" altLang="en-US" sz="1300" dirty="0">
                <a:solidFill>
                  <a:schemeClr val="tx1"/>
                </a:solidFill>
                <a:ea typeface="Arial Unicode MS" pitchFamily="34" charset="-128"/>
                <a:cs typeface="Arial Unicode MS" pitchFamily="34" charset="-128"/>
              </a:rPr>
              <a:t>Involve a third party mediator if conflict negotiation efforts repeatedly fail, or if emotions run high.</a:t>
            </a:r>
          </a:p>
          <a:p>
            <a:pPr>
              <a:spcBef>
                <a:spcPct val="0"/>
              </a:spcBef>
              <a:spcAft>
                <a:spcPts val="446"/>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spcBef>
                <a:spcPct val="0"/>
              </a:spcBef>
              <a:spcAft>
                <a:spcPts val="557"/>
              </a:spcAft>
              <a:buClr>
                <a:schemeClr val="tx2"/>
              </a:buClr>
              <a:buSzTx/>
              <a:buFontTx/>
              <a:buChar char="•"/>
            </a:pPr>
            <a:endParaRPr lang="en-US" altLang="en-US" sz="1300" dirty="0">
              <a:solidFill>
                <a:schemeClr val="tx1"/>
              </a:solidFill>
              <a:ea typeface="Arial Unicode MS" pitchFamily="34" charset="-128"/>
              <a:cs typeface="Arial Unicode MS" pitchFamily="34" charset="-128"/>
            </a:endParaRPr>
          </a:p>
          <a:p>
            <a:pPr>
              <a:lnSpc>
                <a:spcPct val="85000"/>
              </a:lnSpc>
              <a:spcBef>
                <a:spcPct val="0"/>
              </a:spcBef>
              <a:spcAft>
                <a:spcPts val="334"/>
              </a:spcAft>
              <a:buClr>
                <a:schemeClr val="tx2"/>
              </a:buClr>
              <a:buSzTx/>
              <a:buFontTx/>
              <a:buChar char="•"/>
            </a:pPr>
            <a:endParaRPr lang="en-US" altLang="en-US" sz="1600" b="1" dirty="0">
              <a:solidFill>
                <a:schemeClr val="tx1"/>
              </a:solidFill>
              <a:ea typeface="Arial Unicode MS" pitchFamily="34" charset="-128"/>
              <a:cs typeface="Arial Unicode MS" pitchFamily="34" charset="-128"/>
            </a:endParaRPr>
          </a:p>
        </p:txBody>
      </p:sp>
      <p:sp>
        <p:nvSpPr>
          <p:cNvPr id="10" name="Footer Placeholder 9"/>
          <p:cNvSpPr>
            <a:spLocks noGrp="1"/>
          </p:cNvSpPr>
          <p:nvPr>
            <p:ph type="ftr" sz="quarter" idx="3"/>
          </p:nvPr>
        </p:nvSpPr>
        <p:spPr/>
        <p:txBody>
          <a:bodyPr/>
          <a:lstStyle/>
          <a:p>
            <a:r>
              <a:rPr lang="en-US" dirty="0"/>
              <a:t>Do not reproduce, transmit or modify the content set forth herein in any form or by any means without written permission of </a:t>
            </a:r>
            <a:r>
              <a:rPr lang="en-US" dirty="0" err="1"/>
              <a:t>UnitedHealthcare</a:t>
            </a:r>
            <a:r>
              <a:rPr lang="en-US" dirty="0"/>
              <a:t>. © 2020 United HealthCare Services, Inc. All rights reserved.</a:t>
            </a:r>
          </a:p>
        </p:txBody>
      </p:sp>
    </p:spTree>
    <p:extLst>
      <p:ext uri="{BB962C8B-B14F-4D97-AF65-F5344CB8AC3E}">
        <p14:creationId xmlns:p14="http://schemas.microsoft.com/office/powerpoint/2010/main" val="3139330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a:t>Ask Yourself… </a:t>
            </a:r>
          </a:p>
        </p:txBody>
      </p:sp>
      <p:sp>
        <p:nvSpPr>
          <p:cNvPr id="12291" name="Text Placeholder 5"/>
          <p:cNvSpPr>
            <a:spLocks noGrp="1" noChangeArrowheads="1"/>
          </p:cNvSpPr>
          <p:nvPr>
            <p:ph type="body" sz="quarter" idx="25"/>
          </p:nvPr>
        </p:nvSpPr>
        <p:spPr/>
        <p:txBody>
          <a:bodyPr/>
          <a:lstStyle/>
          <a:p>
            <a:r>
              <a:rPr lang="en-US" altLang="en-US"/>
              <a:t>Based on the Learning Points, ask yourself the following questions:</a:t>
            </a:r>
            <a:endParaRPr lang="en-US" altLang="en-US" dirty="0"/>
          </a:p>
        </p:txBody>
      </p:sp>
      <p:sp>
        <p:nvSpPr>
          <p:cNvPr id="11268" name="Text Placeholder 6"/>
          <p:cNvSpPr txBox="1">
            <a:spLocks/>
          </p:cNvSpPr>
          <p:nvPr/>
        </p:nvSpPr>
        <p:spPr bwMode="auto">
          <a:xfrm>
            <a:off x="460375" y="1970088"/>
            <a:ext cx="6851650" cy="565785"/>
          </a:xfrm>
          <a:prstGeom prst="rect">
            <a:avLst/>
          </a:prstGeom>
          <a:solidFill>
            <a:schemeClr val="bg1">
              <a:lumMod val="85000"/>
            </a:schemeClr>
          </a:solidFill>
          <a:ln>
            <a:noFill/>
          </a:ln>
        </p:spPr>
        <p:txBody>
          <a:bodyPr lIns="101882" tIns="0" rIns="101882" bIns="30565" anchor="ctr"/>
          <a:lstStyle>
            <a:lvl1pPr marL="136525" indent="-136525">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318383" indent="-318383">
              <a:buClr>
                <a:schemeClr val="tx2"/>
              </a:buClr>
              <a:buFont typeface="Arial" panose="020B0604020202020204" pitchFamily="34" charset="0"/>
              <a:buChar char="▪"/>
              <a:defRPr/>
            </a:pPr>
            <a:r>
              <a:rPr lang="en-US" altLang="en-US" sz="1800" dirty="0">
                <a:solidFill>
                  <a:schemeClr val="tx1"/>
                </a:solidFill>
              </a:rPr>
              <a:t>How would you define conflict?</a:t>
            </a:r>
          </a:p>
        </p:txBody>
      </p:sp>
      <p:sp>
        <p:nvSpPr>
          <p:cNvPr id="11269" name="Text Placeholder 8"/>
          <p:cNvSpPr txBox="1">
            <a:spLocks/>
          </p:cNvSpPr>
          <p:nvPr/>
        </p:nvSpPr>
        <p:spPr bwMode="auto">
          <a:xfrm>
            <a:off x="460375" y="2791389"/>
            <a:ext cx="6855176" cy="576263"/>
          </a:xfrm>
          <a:prstGeom prst="rect">
            <a:avLst/>
          </a:prstGeom>
          <a:solidFill>
            <a:schemeClr val="bg1">
              <a:lumMod val="85000"/>
            </a:schemeClr>
          </a:solidFill>
          <a:ln>
            <a:noFill/>
          </a:ln>
        </p:spPr>
        <p:txBody>
          <a:bodyPr lIns="101882" tIns="0" rIns="101882" bIns="30565" anchor="ctr"/>
          <a:lstStyle>
            <a:lvl1pPr marL="136525" indent="-136525">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318383" indent="-318383">
              <a:buClr>
                <a:schemeClr val="tx2"/>
              </a:buClr>
              <a:buFont typeface="Arial" panose="020B0604020202020204" pitchFamily="34" charset="0"/>
              <a:buChar char="▪"/>
              <a:defRPr/>
            </a:pPr>
            <a:r>
              <a:rPr lang="en-US" altLang="en-US" sz="1800" dirty="0">
                <a:solidFill>
                  <a:schemeClr val="tx1"/>
                </a:solidFill>
              </a:rPr>
              <a:t>What does conflict mean to you?</a:t>
            </a:r>
          </a:p>
        </p:txBody>
      </p:sp>
      <p:sp>
        <p:nvSpPr>
          <p:cNvPr id="11270" name="Text Placeholder 9"/>
          <p:cNvSpPr txBox="1">
            <a:spLocks/>
          </p:cNvSpPr>
          <p:nvPr/>
        </p:nvSpPr>
        <p:spPr bwMode="auto">
          <a:xfrm>
            <a:off x="460375" y="3623167"/>
            <a:ext cx="6855176" cy="991870"/>
          </a:xfrm>
          <a:prstGeom prst="rect">
            <a:avLst/>
          </a:prstGeom>
          <a:solidFill>
            <a:schemeClr val="bg1">
              <a:lumMod val="85000"/>
            </a:schemeClr>
          </a:solidFill>
          <a:ln>
            <a:noFill/>
          </a:ln>
        </p:spPr>
        <p:txBody>
          <a:bodyPr lIns="101882" tIns="0" rIns="101882" bIns="30565" anchor="ctr"/>
          <a:lstStyle>
            <a:lvl1pPr marL="136525" indent="-136525">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marL="318383" indent="-318383">
              <a:buClr>
                <a:schemeClr val="tx2"/>
              </a:buClr>
              <a:buFont typeface="Arial" panose="020B0604020202020204" pitchFamily="34" charset="0"/>
              <a:buChar char="▪"/>
              <a:defRPr/>
            </a:pPr>
            <a:r>
              <a:rPr lang="en-US" altLang="en-US" sz="1800" dirty="0">
                <a:solidFill>
                  <a:schemeClr val="tx1"/>
                </a:solidFill>
              </a:rPr>
              <a:t>When you think about being involved in a conflict with another person, what picture forms in your mind?</a:t>
            </a:r>
          </a:p>
        </p:txBody>
      </p:sp>
      <p:sp>
        <p:nvSpPr>
          <p:cNvPr id="6" name="Footer Placeholder 5"/>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2277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a:t>What Is Conflict? </a:t>
            </a:r>
          </a:p>
        </p:txBody>
      </p:sp>
      <p:sp>
        <p:nvSpPr>
          <p:cNvPr id="19459" name="Text Placeholder 8"/>
          <p:cNvSpPr txBox="1">
            <a:spLocks/>
          </p:cNvSpPr>
          <p:nvPr/>
        </p:nvSpPr>
        <p:spPr bwMode="auto">
          <a:xfrm>
            <a:off x="460375" y="1970088"/>
            <a:ext cx="6851650" cy="747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pPr>
            <a:r>
              <a:rPr lang="en-US" altLang="en-US" sz="1800" dirty="0">
                <a:solidFill>
                  <a:schemeClr val="tx1"/>
                </a:solidFill>
              </a:rPr>
              <a:t>Common causes of workplace conflict include: </a:t>
            </a:r>
          </a:p>
          <a:p>
            <a:pPr>
              <a:spcBef>
                <a:spcPct val="0"/>
              </a:spcBef>
              <a:spcAft>
                <a:spcPts val="669"/>
              </a:spcAft>
              <a:buClr>
                <a:schemeClr val="tx2"/>
              </a:buClr>
              <a:buSzTx/>
            </a:pPr>
            <a:endParaRPr lang="en-US" altLang="en-US" sz="1800" dirty="0">
              <a:solidFill>
                <a:schemeClr val="tx1"/>
              </a:solidFill>
            </a:endParaRPr>
          </a:p>
          <a:p>
            <a:pPr lvl="1">
              <a:spcBef>
                <a:spcPct val="0"/>
              </a:spcBef>
              <a:spcAft>
                <a:spcPts val="669"/>
              </a:spcAft>
              <a:buClr>
                <a:schemeClr val="tx2"/>
              </a:buClr>
              <a:buFontTx/>
              <a:buChar char="•"/>
            </a:pPr>
            <a:r>
              <a:rPr lang="en-US" altLang="en-US" sz="1800" b="1" dirty="0">
                <a:solidFill>
                  <a:schemeClr val="tx1"/>
                </a:solidFill>
              </a:rPr>
              <a:t>Approach</a:t>
            </a:r>
          </a:p>
          <a:p>
            <a:pPr lvl="1">
              <a:spcBef>
                <a:spcPct val="0"/>
              </a:spcBef>
              <a:spcAft>
                <a:spcPts val="669"/>
              </a:spcAft>
              <a:buClr>
                <a:schemeClr val="tx2"/>
              </a:buClr>
              <a:buFontTx/>
              <a:buChar char="•"/>
            </a:pPr>
            <a:endParaRPr lang="en-US" altLang="en-US" sz="1800" b="1" dirty="0">
              <a:solidFill>
                <a:schemeClr val="tx1"/>
              </a:solidFill>
            </a:endParaRPr>
          </a:p>
          <a:p>
            <a:pPr lvl="1">
              <a:spcBef>
                <a:spcPct val="0"/>
              </a:spcBef>
              <a:spcAft>
                <a:spcPts val="669"/>
              </a:spcAft>
              <a:buClr>
                <a:schemeClr val="tx2"/>
              </a:buClr>
              <a:buFontTx/>
              <a:buChar char="•"/>
            </a:pPr>
            <a:r>
              <a:rPr lang="en-US" altLang="en-US" sz="1800" b="1" dirty="0">
                <a:solidFill>
                  <a:schemeClr val="tx1"/>
                </a:solidFill>
              </a:rPr>
              <a:t>Goals</a:t>
            </a:r>
          </a:p>
          <a:p>
            <a:pPr lvl="1">
              <a:spcBef>
                <a:spcPct val="0"/>
              </a:spcBef>
              <a:spcAft>
                <a:spcPts val="669"/>
              </a:spcAft>
              <a:buClr>
                <a:schemeClr val="tx2"/>
              </a:buClr>
              <a:buFontTx/>
              <a:buChar char="•"/>
            </a:pPr>
            <a:endParaRPr lang="en-US" altLang="en-US" sz="1800" b="1" dirty="0">
              <a:solidFill>
                <a:schemeClr val="tx1"/>
              </a:solidFill>
            </a:endParaRPr>
          </a:p>
          <a:p>
            <a:pPr lvl="1">
              <a:spcBef>
                <a:spcPct val="0"/>
              </a:spcBef>
              <a:spcAft>
                <a:spcPts val="669"/>
              </a:spcAft>
              <a:buClr>
                <a:schemeClr val="tx2"/>
              </a:buClr>
              <a:buFontTx/>
              <a:buChar char="•"/>
            </a:pPr>
            <a:r>
              <a:rPr lang="en-US" altLang="en-US" sz="1800" b="1" dirty="0">
                <a:solidFill>
                  <a:schemeClr val="tx1"/>
                </a:solidFill>
              </a:rPr>
              <a:t>Roles</a:t>
            </a:r>
          </a:p>
          <a:p>
            <a:pPr lvl="1">
              <a:spcBef>
                <a:spcPct val="0"/>
              </a:spcBef>
              <a:spcAft>
                <a:spcPts val="669"/>
              </a:spcAft>
              <a:buClr>
                <a:schemeClr val="tx2"/>
              </a:buClr>
              <a:buFontTx/>
              <a:buChar char="•"/>
            </a:pPr>
            <a:endParaRPr lang="en-US" altLang="en-US" sz="1800" b="1" dirty="0">
              <a:solidFill>
                <a:schemeClr val="tx1"/>
              </a:solidFill>
            </a:endParaRPr>
          </a:p>
          <a:p>
            <a:pPr lvl="1">
              <a:spcBef>
                <a:spcPct val="0"/>
              </a:spcBef>
              <a:spcAft>
                <a:spcPts val="669"/>
              </a:spcAft>
              <a:buClr>
                <a:schemeClr val="tx2"/>
              </a:buClr>
              <a:buFontTx/>
              <a:buChar char="•"/>
            </a:pPr>
            <a:r>
              <a:rPr lang="en-US" altLang="en-US" sz="1800" b="1" dirty="0">
                <a:solidFill>
                  <a:schemeClr val="tx1"/>
                </a:solidFill>
              </a:rPr>
              <a:t>Values</a:t>
            </a:r>
          </a:p>
          <a:p>
            <a:pPr lvl="1">
              <a:spcBef>
                <a:spcPct val="0"/>
              </a:spcBef>
              <a:spcAft>
                <a:spcPts val="669"/>
              </a:spcAft>
              <a:buClr>
                <a:schemeClr val="tx2"/>
              </a:buClr>
              <a:buFontTx/>
              <a:buChar char="•"/>
            </a:pPr>
            <a:endParaRPr lang="en-US" altLang="en-US" sz="1800" b="1" dirty="0">
              <a:solidFill>
                <a:schemeClr val="tx1"/>
              </a:solidFill>
            </a:endParaRPr>
          </a:p>
          <a:p>
            <a:pPr lvl="1">
              <a:spcBef>
                <a:spcPct val="0"/>
              </a:spcBef>
              <a:spcAft>
                <a:spcPts val="669"/>
              </a:spcAft>
              <a:buClr>
                <a:schemeClr val="tx2"/>
              </a:buClr>
              <a:buFontTx/>
              <a:buChar char="•"/>
            </a:pPr>
            <a:r>
              <a:rPr lang="en-US" altLang="en-US" sz="1800" b="1" dirty="0">
                <a:solidFill>
                  <a:schemeClr val="tx1"/>
                </a:solidFill>
              </a:rPr>
              <a:t>Interpretation of facts</a:t>
            </a:r>
          </a:p>
          <a:p>
            <a:pPr>
              <a:spcBef>
                <a:spcPct val="0"/>
              </a:spcBef>
              <a:spcAft>
                <a:spcPts val="669"/>
              </a:spcAft>
              <a:buClr>
                <a:schemeClr val="tx2"/>
              </a:buClr>
              <a:buSzTx/>
            </a:pPr>
            <a:endParaRPr lang="en-US" altLang="en-US" sz="1800" dirty="0">
              <a:solidFill>
                <a:schemeClr val="tx1"/>
              </a:solidFill>
            </a:endParaRPr>
          </a:p>
          <a:p>
            <a:pPr>
              <a:spcBef>
                <a:spcPct val="0"/>
              </a:spcBef>
              <a:spcAft>
                <a:spcPts val="669"/>
              </a:spcAft>
              <a:buClr>
                <a:schemeClr val="tx2"/>
              </a:buClr>
              <a:buSzTx/>
            </a:pPr>
            <a:endParaRPr lang="en-US" altLang="en-US" sz="1800" dirty="0">
              <a:solidFill>
                <a:schemeClr val="tx1"/>
              </a:solidFill>
            </a:endParaRPr>
          </a:p>
          <a:p>
            <a:pPr>
              <a:spcBef>
                <a:spcPct val="0"/>
              </a:spcBef>
              <a:spcAft>
                <a:spcPts val="669"/>
              </a:spcAft>
              <a:buClr>
                <a:schemeClr val="tx2"/>
              </a:buClr>
              <a:buSzTx/>
            </a:pPr>
            <a:endParaRPr lang="en-US" altLang="en-US" sz="1800" dirty="0">
              <a:solidFill>
                <a:schemeClr val="tx1"/>
              </a:solidFill>
            </a:endParaRPr>
          </a:p>
          <a:p>
            <a:pPr>
              <a:spcBef>
                <a:spcPct val="0"/>
              </a:spcBef>
              <a:spcAft>
                <a:spcPts val="669"/>
              </a:spcAft>
              <a:buClr>
                <a:schemeClr val="tx2"/>
              </a:buClr>
              <a:buSzTx/>
            </a:pPr>
            <a:endParaRPr lang="en-US" altLang="en-US" sz="1800" dirty="0">
              <a:solidFill>
                <a:schemeClr val="tx1"/>
              </a:solidFill>
            </a:endParaRPr>
          </a:p>
          <a:p>
            <a:pPr>
              <a:spcBef>
                <a:spcPct val="0"/>
              </a:spcBef>
              <a:spcAft>
                <a:spcPts val="669"/>
              </a:spcAft>
              <a:buClr>
                <a:schemeClr val="tx2"/>
              </a:buClr>
              <a:buSzTx/>
            </a:pPr>
            <a:endParaRPr lang="en-US" altLang="en-US" sz="1800" dirty="0">
              <a:solidFill>
                <a:schemeClr val="tx1"/>
              </a:solidFill>
            </a:endParaRPr>
          </a:p>
          <a:p>
            <a:pPr>
              <a:spcBef>
                <a:spcPct val="0"/>
              </a:spcBef>
              <a:spcAft>
                <a:spcPts val="669"/>
              </a:spcAft>
              <a:buClr>
                <a:schemeClr val="tx2"/>
              </a:buClr>
              <a:buSzTx/>
            </a:pPr>
            <a:endParaRPr lang="en-US" altLang="en-US" sz="1800" dirty="0">
              <a:solidFill>
                <a:schemeClr val="tx1"/>
              </a:solidFill>
            </a:endParaRPr>
          </a:p>
          <a:p>
            <a:pPr>
              <a:spcBef>
                <a:spcPct val="50000"/>
              </a:spcBef>
              <a:buClrTx/>
              <a:buSzTx/>
            </a:pPr>
            <a:endParaRPr lang="en-US" altLang="en-US" sz="1800" dirty="0">
              <a:solidFill>
                <a:schemeClr val="tx1"/>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307290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a:t>What Is Conflict? </a:t>
            </a:r>
          </a:p>
        </p:txBody>
      </p:sp>
      <p:sp>
        <p:nvSpPr>
          <p:cNvPr id="20483" name="Text Placeholder 8"/>
          <p:cNvSpPr txBox="1">
            <a:spLocks/>
          </p:cNvSpPr>
          <p:nvPr/>
        </p:nvSpPr>
        <p:spPr bwMode="auto">
          <a:xfrm>
            <a:off x="460375" y="1970088"/>
            <a:ext cx="6851650" cy="717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pPr>
            <a:r>
              <a:rPr lang="en-US" altLang="en-US" sz="1800" dirty="0">
                <a:solidFill>
                  <a:schemeClr val="tx1"/>
                </a:solidFill>
              </a:rPr>
              <a:t>Common causes of workplace conflict include: </a:t>
            </a:r>
          </a:p>
          <a:p>
            <a:pPr>
              <a:spcBef>
                <a:spcPct val="0"/>
              </a:spcBef>
              <a:spcAft>
                <a:spcPts val="669"/>
              </a:spcAft>
              <a:buClr>
                <a:schemeClr val="tx2"/>
              </a:buClr>
              <a:buSzTx/>
            </a:pPr>
            <a:endParaRPr lang="en-US" altLang="en-US" sz="1800" dirty="0">
              <a:solidFill>
                <a:schemeClr val="tx1"/>
              </a:solidFill>
            </a:endParaRPr>
          </a:p>
          <a:p>
            <a:pPr>
              <a:spcBef>
                <a:spcPct val="0"/>
              </a:spcBef>
              <a:spcAft>
                <a:spcPts val="2006"/>
              </a:spcAft>
              <a:buClr>
                <a:schemeClr val="tx2"/>
              </a:buClr>
              <a:buSzTx/>
            </a:pPr>
            <a:r>
              <a:rPr lang="en-US" altLang="en-US" sz="1800" b="1" dirty="0">
                <a:solidFill>
                  <a:schemeClr val="tx1"/>
                </a:solidFill>
                <a:ea typeface="Arial Unicode MS" pitchFamily="34" charset="-128"/>
                <a:cs typeface="Arial Unicode MS" pitchFamily="34" charset="-128"/>
              </a:rPr>
              <a:t>Approach</a:t>
            </a:r>
            <a:br>
              <a:rPr lang="en-US" altLang="en-US" sz="1800" dirty="0">
                <a:solidFill>
                  <a:schemeClr val="tx1"/>
                </a:solidFill>
                <a:ea typeface="Arial Unicode MS" pitchFamily="34" charset="-128"/>
                <a:cs typeface="Arial Unicode MS" pitchFamily="34" charset="-128"/>
              </a:rPr>
            </a:br>
            <a:r>
              <a:rPr lang="en-US" altLang="en-US" sz="1800" dirty="0">
                <a:solidFill>
                  <a:schemeClr val="tx1"/>
                </a:solidFill>
                <a:ea typeface="Arial Unicode MS" pitchFamily="34" charset="-128"/>
                <a:cs typeface="Arial Unicode MS" pitchFamily="34" charset="-128"/>
              </a:rPr>
              <a:t>People get set in their ways and think their approach is the only one. They need to explore the suitability of alternatives.</a:t>
            </a:r>
          </a:p>
          <a:p>
            <a:pPr>
              <a:spcBef>
                <a:spcPct val="0"/>
              </a:spcBef>
              <a:spcAft>
                <a:spcPts val="2006"/>
              </a:spcAft>
              <a:buClr>
                <a:schemeClr val="tx2"/>
              </a:buClr>
              <a:buSzTx/>
            </a:pPr>
            <a:r>
              <a:rPr lang="en-US" altLang="en-US" sz="1800" b="1" dirty="0">
                <a:solidFill>
                  <a:schemeClr val="tx1"/>
                </a:solidFill>
                <a:ea typeface="Arial Unicode MS" pitchFamily="34" charset="-128"/>
                <a:cs typeface="Arial Unicode MS" pitchFamily="34" charset="-128"/>
              </a:rPr>
              <a:t>Goals</a:t>
            </a:r>
            <a:br>
              <a:rPr lang="en-US" altLang="en-US" sz="1800" dirty="0">
                <a:solidFill>
                  <a:schemeClr val="tx1"/>
                </a:solidFill>
                <a:ea typeface="Arial Unicode MS" pitchFamily="34" charset="-128"/>
                <a:cs typeface="Arial Unicode MS" pitchFamily="34" charset="-128"/>
              </a:rPr>
            </a:br>
            <a:r>
              <a:rPr lang="en-US" altLang="en-US" sz="1800" dirty="0">
                <a:solidFill>
                  <a:schemeClr val="tx1"/>
                </a:solidFill>
                <a:ea typeface="Arial Unicode MS" pitchFamily="34" charset="-128"/>
                <a:cs typeface="Arial Unicode MS" pitchFamily="34" charset="-128"/>
              </a:rPr>
              <a:t>Misunderstandings over goals and their expected outcomes can cause conflict and disruption. Clearly define the goal of the project so everyone involved is clear on the expected outcome.</a:t>
            </a:r>
          </a:p>
          <a:p>
            <a:pPr>
              <a:spcBef>
                <a:spcPct val="0"/>
              </a:spcBef>
              <a:spcAft>
                <a:spcPts val="2006"/>
              </a:spcAft>
              <a:buClr>
                <a:schemeClr val="tx2"/>
              </a:buClr>
              <a:buSzTx/>
            </a:pPr>
            <a:r>
              <a:rPr lang="en-US" altLang="en-US" sz="1800" b="1" dirty="0">
                <a:solidFill>
                  <a:schemeClr val="tx1"/>
                </a:solidFill>
                <a:ea typeface="Arial Unicode MS" pitchFamily="34" charset="-128"/>
                <a:cs typeface="Arial Unicode MS" pitchFamily="34" charset="-128"/>
              </a:rPr>
              <a:t>Roles</a:t>
            </a:r>
            <a:br>
              <a:rPr lang="en-US" altLang="en-US" sz="1800" dirty="0">
                <a:solidFill>
                  <a:schemeClr val="tx1"/>
                </a:solidFill>
                <a:ea typeface="Arial Unicode MS" pitchFamily="34" charset="-128"/>
                <a:cs typeface="Arial Unicode MS" pitchFamily="34" charset="-128"/>
              </a:rPr>
            </a:br>
            <a:r>
              <a:rPr lang="en-US" altLang="en-US" sz="1800" dirty="0">
                <a:solidFill>
                  <a:schemeClr val="tx1"/>
                </a:solidFill>
                <a:ea typeface="Arial Unicode MS" pitchFamily="34" charset="-128"/>
                <a:cs typeface="Arial Unicode MS" pitchFamily="34" charset="-128"/>
              </a:rPr>
              <a:t>Who should do what? Who’s responsible? Whose role is most important? Lack of clearly defined roles can lead to “buck passing.”</a:t>
            </a:r>
          </a:p>
          <a:p>
            <a:pPr>
              <a:spcBef>
                <a:spcPct val="0"/>
              </a:spcBef>
              <a:spcAft>
                <a:spcPts val="2006"/>
              </a:spcAft>
              <a:buClr>
                <a:schemeClr val="tx2"/>
              </a:buClr>
              <a:buSzTx/>
            </a:pPr>
            <a:r>
              <a:rPr lang="en-US" altLang="en-US" sz="1800" b="1" dirty="0">
                <a:solidFill>
                  <a:schemeClr val="tx1"/>
                </a:solidFill>
                <a:ea typeface="Arial Unicode MS" pitchFamily="34" charset="-128"/>
                <a:cs typeface="Arial Unicode MS" pitchFamily="34" charset="-128"/>
              </a:rPr>
              <a:t>Values</a:t>
            </a:r>
            <a:br>
              <a:rPr lang="en-US" altLang="en-US" sz="1800" dirty="0">
                <a:solidFill>
                  <a:schemeClr val="tx1"/>
                </a:solidFill>
                <a:ea typeface="Arial Unicode MS" pitchFamily="34" charset="-128"/>
                <a:cs typeface="Arial Unicode MS" pitchFamily="34" charset="-128"/>
              </a:rPr>
            </a:br>
            <a:r>
              <a:rPr lang="en-US" altLang="en-US" sz="1800" dirty="0">
                <a:solidFill>
                  <a:schemeClr val="tx1"/>
                </a:solidFill>
                <a:ea typeface="Arial Unicode MS" pitchFamily="34" charset="-128"/>
                <a:cs typeface="Arial Unicode MS" pitchFamily="34" charset="-128"/>
              </a:rPr>
              <a:t>This includes differences in work ethic, culture, habits, lifestyle, etc.</a:t>
            </a:r>
          </a:p>
          <a:p>
            <a:pPr>
              <a:spcBef>
                <a:spcPct val="0"/>
              </a:spcBef>
              <a:spcAft>
                <a:spcPts val="2006"/>
              </a:spcAft>
              <a:buClr>
                <a:schemeClr val="tx2"/>
              </a:buClr>
              <a:buSzTx/>
            </a:pPr>
            <a:r>
              <a:rPr lang="en-US" altLang="en-US" sz="1800" b="1" dirty="0">
                <a:solidFill>
                  <a:schemeClr val="tx1"/>
                </a:solidFill>
                <a:ea typeface="Arial Unicode MS" pitchFamily="34" charset="-128"/>
                <a:cs typeface="Arial Unicode MS" pitchFamily="34" charset="-128"/>
              </a:rPr>
              <a:t>Interpretation of facts</a:t>
            </a:r>
            <a:br>
              <a:rPr lang="en-US" altLang="en-US" sz="1800" dirty="0">
                <a:solidFill>
                  <a:schemeClr val="tx1"/>
                </a:solidFill>
                <a:ea typeface="Arial Unicode MS" pitchFamily="34" charset="-128"/>
                <a:cs typeface="Arial Unicode MS" pitchFamily="34" charset="-128"/>
              </a:rPr>
            </a:br>
            <a:r>
              <a:rPr lang="en-US" altLang="en-US" sz="1800" dirty="0">
                <a:solidFill>
                  <a:schemeClr val="tx1"/>
                </a:solidFill>
                <a:ea typeface="Arial Unicode MS" pitchFamily="34" charset="-128"/>
                <a:cs typeface="Arial Unicode MS" pitchFamily="34" charset="-128"/>
              </a:rPr>
              <a:t>This relates to unclear task assignment or instructions as well as ambiguity about policies, rules and regulations.</a:t>
            </a:r>
            <a:endParaRPr lang="en-US" altLang="en-US" sz="1600" dirty="0">
              <a:solidFill>
                <a:schemeClr val="tx1"/>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42036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7"/>
          <p:cNvSpPr>
            <a:spLocks noGrp="1"/>
          </p:cNvSpPr>
          <p:nvPr>
            <p:ph type="title"/>
          </p:nvPr>
        </p:nvSpPr>
        <p:spPr/>
        <p:txBody>
          <a:bodyPr/>
          <a:lstStyle/>
          <a:p>
            <a:pPr eaLnBrk="1" hangingPunct="1"/>
            <a:r>
              <a:rPr lang="en-US" altLang="en-US"/>
              <a:t>Five Conflict Management Styles</a:t>
            </a:r>
          </a:p>
        </p:txBody>
      </p:sp>
      <p:sp>
        <p:nvSpPr>
          <p:cNvPr id="28675" name="Text Placeholder 10"/>
          <p:cNvSpPr txBox="1">
            <a:spLocks/>
          </p:cNvSpPr>
          <p:nvPr/>
        </p:nvSpPr>
        <p:spPr bwMode="auto">
          <a:xfrm>
            <a:off x="460375" y="1970088"/>
            <a:ext cx="2061845" cy="1241583"/>
          </a:xfrm>
          <a:prstGeom prst="rect">
            <a:avLst/>
          </a:prstGeom>
          <a:solidFill>
            <a:schemeClr val="accent3"/>
          </a:solidFill>
          <a:ln>
            <a:noFill/>
          </a:ln>
        </p:spPr>
        <p:txBody>
          <a:bodyPr lIns="101882" tIns="101882" rIns="101882" bIns="101882" anchor="ctr" anchorCtr="1"/>
          <a:lstStyle>
            <a:defPPr>
              <a:defRPr lang="en-US"/>
            </a:defPPr>
            <a:lvl1pPr algn="ctr" defTabSz="1018824">
              <a:spcAft>
                <a:spcPts val="669"/>
              </a:spcAft>
              <a:buClr>
                <a:schemeClr val="tx2"/>
              </a:buClr>
              <a:defRPr sz="1800" b="1">
                <a:solidFill>
                  <a:schemeClr val="bg1"/>
                </a:solidFill>
                <a:latin typeface="Arial" charset="0"/>
                <a:ea typeface="ＭＳ Ｐゴシック" pitchFamily="34" charset="-128"/>
              </a:defRPr>
            </a:lvl1pPr>
            <a:lvl2pPr marL="742950" indent="-285750" defTabSz="1018824">
              <a:defRPr sz="2200">
                <a:solidFill>
                  <a:srgbClr val="646D72"/>
                </a:solidFill>
                <a:latin typeface="Arial" charset="0"/>
                <a:ea typeface="ＭＳ Ｐゴシック" pitchFamily="34" charset="-128"/>
              </a:defRPr>
            </a:lvl2pPr>
            <a:lvl3pPr marL="1143000" indent="-228600" defTabSz="1018824">
              <a:defRPr sz="2200">
                <a:solidFill>
                  <a:srgbClr val="646D72"/>
                </a:solidFill>
                <a:latin typeface="Arial" charset="0"/>
                <a:ea typeface="ＭＳ Ｐゴシック" pitchFamily="34" charset="-128"/>
              </a:defRPr>
            </a:lvl3pPr>
            <a:lvl4pPr marL="1600200" indent="-228600" defTabSz="1018824">
              <a:defRPr sz="2200">
                <a:solidFill>
                  <a:srgbClr val="646D72"/>
                </a:solidFill>
                <a:latin typeface="Arial" charset="0"/>
                <a:ea typeface="ＭＳ Ｐゴシック" pitchFamily="34" charset="-128"/>
              </a:defRPr>
            </a:lvl4pPr>
            <a:lvl5pPr marL="2057400" indent="-228600" defTabSz="1018824">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r>
              <a:rPr lang="en-US" altLang="en-US"/>
              <a:t>Competing</a:t>
            </a:r>
          </a:p>
        </p:txBody>
      </p:sp>
      <p:sp>
        <p:nvSpPr>
          <p:cNvPr id="27652" name="Text Placeholder 12"/>
          <p:cNvSpPr txBox="1">
            <a:spLocks/>
          </p:cNvSpPr>
          <p:nvPr/>
        </p:nvSpPr>
        <p:spPr bwMode="auto">
          <a:xfrm>
            <a:off x="2603183" y="1970088"/>
            <a:ext cx="4708842" cy="1241583"/>
          </a:xfrm>
          <a:prstGeom prst="rect">
            <a:avLst/>
          </a:prstGeom>
          <a:noFill/>
          <a:ln>
            <a:noFill/>
          </a:ln>
        </p:spPr>
        <p:txBody>
          <a:bodyPr lIns="101882" tIns="101882" rIns="101882" bIns="132447" anchor="t" anchorCtr="0"/>
          <a:lstStyle>
            <a:lvl1pPr algn="l" eaLnBrk="0" hangingPunct="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lgn="l" eaLnBrk="0" hangingPunct="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lgn="l" eaLnBrk="0" hangingPunct="0">
              <a:spcBef>
                <a:spcPct val="20000"/>
              </a:spcBef>
              <a:buClr>
                <a:srgbClr val="005293"/>
              </a:buClr>
              <a:defRPr>
                <a:solidFill>
                  <a:srgbClr val="535A5D"/>
                </a:solidFill>
                <a:latin typeface="Arial" charset="0"/>
                <a:ea typeface="ＭＳ Ｐゴシック" pitchFamily="34" charset="-128"/>
              </a:defRPr>
            </a:lvl3pPr>
            <a:lvl4pPr marL="1600200" indent="-228600" algn="l" eaLnBrk="0" hangingPunct="0">
              <a:spcBef>
                <a:spcPct val="20000"/>
              </a:spcBef>
              <a:buClr>
                <a:srgbClr val="005293"/>
              </a:buClr>
              <a:defRPr>
                <a:solidFill>
                  <a:srgbClr val="535A5D"/>
                </a:solidFill>
                <a:latin typeface="Arial" charset="0"/>
                <a:ea typeface="ＭＳ Ｐゴシック" pitchFamily="34" charset="-128"/>
              </a:defRPr>
            </a:lvl4pPr>
            <a:lvl5pPr marL="2057400" indent="-228600" algn="l" eaLnBrk="0" hangingPunct="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defRPr/>
            </a:pPr>
            <a:r>
              <a:rPr lang="en-US" altLang="en-US" sz="1600" dirty="0">
                <a:solidFill>
                  <a:schemeClr val="tx1"/>
                </a:solidFill>
              </a:rPr>
              <a:t>Competing produces a win-lose situation. One person’s goals are met and the other’s are not. </a:t>
            </a:r>
          </a:p>
        </p:txBody>
      </p:sp>
      <p:sp>
        <p:nvSpPr>
          <p:cNvPr id="28677" name="Text Placeholder 10"/>
          <p:cNvSpPr txBox="1">
            <a:spLocks/>
          </p:cNvSpPr>
          <p:nvPr/>
        </p:nvSpPr>
        <p:spPr bwMode="auto">
          <a:xfrm>
            <a:off x="460375" y="3377565"/>
            <a:ext cx="2061845" cy="1241583"/>
          </a:xfrm>
          <a:prstGeom prst="rect">
            <a:avLst/>
          </a:prstGeom>
          <a:solidFill>
            <a:schemeClr val="tx2"/>
          </a:solidFill>
          <a:ln>
            <a:noFill/>
          </a:ln>
        </p:spPr>
        <p:txBody>
          <a:bodyPr lIns="101882" tIns="101882" rIns="101882" bIns="101882" anchor="ctr" anchorCtr="1"/>
          <a:lstStyle>
            <a:defPPr>
              <a:defRPr lang="en-US"/>
            </a:defPPr>
            <a:lvl1pPr defTabSz="1018824">
              <a:spcBef>
                <a:spcPct val="0"/>
              </a:spcBef>
              <a:spcAft>
                <a:spcPts val="669"/>
              </a:spcAft>
              <a:buClr>
                <a:schemeClr val="tx2"/>
              </a:buClr>
              <a:buSzTx/>
              <a:defRPr sz="1800" b="1">
                <a:solidFill>
                  <a:schemeClr val="bg1"/>
                </a:solidFill>
                <a:latin typeface="Arial" charset="0"/>
                <a:ea typeface="ＭＳ Ｐゴシック" pitchFamily="34" charset="-128"/>
              </a:defRPr>
            </a:lvl1pPr>
            <a:lvl2pPr marL="511175" indent="-228600" defTabSz="1018824">
              <a:spcBef>
                <a:spcPct val="20000"/>
              </a:spcBef>
              <a:buClr>
                <a:srgbClr val="005293"/>
              </a:buClr>
              <a:buFont typeface="Arial" charset="0"/>
              <a:defRPr sz="2000">
                <a:solidFill>
                  <a:srgbClr val="535A5D"/>
                </a:solidFill>
                <a:latin typeface="Arial" charset="0"/>
                <a:ea typeface="ＭＳ Ｐゴシック" pitchFamily="34" charset="-128"/>
              </a:defRPr>
            </a:lvl2pPr>
            <a:lvl3pPr marL="776288" indent="-163513" defTabSz="1018824">
              <a:spcBef>
                <a:spcPct val="20000"/>
              </a:spcBef>
              <a:buClr>
                <a:srgbClr val="005293"/>
              </a:buClr>
              <a:defRPr sz="2000">
                <a:solidFill>
                  <a:srgbClr val="535A5D"/>
                </a:solidFill>
                <a:latin typeface="Arial" charset="0"/>
                <a:ea typeface="ＭＳ Ｐゴシック" pitchFamily="34" charset="-128"/>
              </a:defRPr>
            </a:lvl3pPr>
            <a:lvl4pPr marL="1143000" indent="-228600" defTabSz="1018824">
              <a:spcBef>
                <a:spcPct val="20000"/>
              </a:spcBef>
              <a:buClr>
                <a:srgbClr val="005293"/>
              </a:buClr>
              <a:defRPr sz="2000">
                <a:solidFill>
                  <a:srgbClr val="535A5D"/>
                </a:solidFill>
                <a:latin typeface="Arial" charset="0"/>
                <a:ea typeface="ＭＳ Ｐゴシック" pitchFamily="34" charset="-128"/>
              </a:defRPr>
            </a:lvl4pPr>
            <a:lvl5pPr marL="1416050" indent="-163513" defTabSz="1018824">
              <a:spcBef>
                <a:spcPct val="20000"/>
              </a:spcBef>
              <a:buClr>
                <a:srgbClr val="005293"/>
              </a:buClr>
              <a:buFont typeface="Arial" charset="0"/>
              <a:defRPr sz="2000">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9pPr>
          </a:lstStyle>
          <a:p>
            <a:r>
              <a:rPr lang="en-US" altLang="en-US"/>
              <a:t>Integrating</a:t>
            </a:r>
          </a:p>
        </p:txBody>
      </p:sp>
      <p:sp>
        <p:nvSpPr>
          <p:cNvPr id="27654" name="Text Placeholder 12"/>
          <p:cNvSpPr txBox="1">
            <a:spLocks/>
          </p:cNvSpPr>
          <p:nvPr/>
        </p:nvSpPr>
        <p:spPr bwMode="auto">
          <a:xfrm>
            <a:off x="2603183" y="3377565"/>
            <a:ext cx="4708842" cy="1241583"/>
          </a:xfrm>
          <a:prstGeom prst="rect">
            <a:avLst/>
          </a:prstGeom>
          <a:noFill/>
          <a:ln>
            <a:noFill/>
          </a:ln>
        </p:spPr>
        <p:txBody>
          <a:bodyPr lIns="101882" tIns="101882" rIns="101882" bIns="132447" anchor="t" anchorCtr="0"/>
          <a:lstStyle>
            <a:lvl1pPr algn="l" eaLnBrk="0" hangingPunct="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lgn="l" eaLnBrk="0" hangingPunct="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lgn="l" eaLnBrk="0" hangingPunct="0">
              <a:spcBef>
                <a:spcPct val="20000"/>
              </a:spcBef>
              <a:buClr>
                <a:srgbClr val="005293"/>
              </a:buClr>
              <a:defRPr>
                <a:solidFill>
                  <a:srgbClr val="535A5D"/>
                </a:solidFill>
                <a:latin typeface="Arial" charset="0"/>
                <a:ea typeface="ＭＳ Ｐゴシック" pitchFamily="34" charset="-128"/>
              </a:defRPr>
            </a:lvl3pPr>
            <a:lvl4pPr marL="1600200" indent="-228600" algn="l" eaLnBrk="0" hangingPunct="0">
              <a:spcBef>
                <a:spcPct val="20000"/>
              </a:spcBef>
              <a:buClr>
                <a:srgbClr val="005293"/>
              </a:buClr>
              <a:defRPr>
                <a:solidFill>
                  <a:srgbClr val="535A5D"/>
                </a:solidFill>
                <a:latin typeface="Arial" charset="0"/>
                <a:ea typeface="ＭＳ Ｐゴシック" pitchFamily="34" charset="-128"/>
              </a:defRPr>
            </a:lvl4pPr>
            <a:lvl5pPr marL="2057400" indent="-228600" algn="l" eaLnBrk="0" hangingPunct="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defRPr/>
            </a:pPr>
            <a:r>
              <a:rPr lang="en-US" altLang="en-US" sz="1600">
                <a:solidFill>
                  <a:schemeClr val="tx1"/>
                </a:solidFill>
              </a:rPr>
              <a:t>Integrating produces a solution that incorporates each party’s goals in the conflict in a mutually satisfying way. </a:t>
            </a:r>
          </a:p>
        </p:txBody>
      </p:sp>
      <p:sp>
        <p:nvSpPr>
          <p:cNvPr id="18" name="Text Placeholder 10"/>
          <p:cNvSpPr txBox="1">
            <a:spLocks/>
          </p:cNvSpPr>
          <p:nvPr/>
        </p:nvSpPr>
        <p:spPr bwMode="auto">
          <a:xfrm>
            <a:off x="460375" y="4781550"/>
            <a:ext cx="2061845" cy="1241583"/>
          </a:xfrm>
          <a:prstGeom prst="rect">
            <a:avLst/>
          </a:prstGeom>
          <a:solidFill>
            <a:schemeClr val="accent3"/>
          </a:solidFill>
          <a:ln>
            <a:noFill/>
          </a:ln>
        </p:spPr>
        <p:txBody>
          <a:bodyPr lIns="101882" tIns="101882" rIns="101882" bIns="101882" anchor="ctr" anchorCtr="1"/>
          <a:lstStyle>
            <a:defPPr>
              <a:defRPr lang="en-US"/>
            </a:defPPr>
            <a:lvl1pPr algn="ctr" defTabSz="1018824">
              <a:spcAft>
                <a:spcPts val="669"/>
              </a:spcAft>
              <a:buClr>
                <a:schemeClr val="tx2"/>
              </a:buClr>
              <a:defRPr sz="1800" b="1">
                <a:solidFill>
                  <a:schemeClr val="bg1"/>
                </a:solidFill>
                <a:latin typeface="Arial" charset="0"/>
                <a:ea typeface="ＭＳ Ｐゴシック" pitchFamily="34" charset="-128"/>
              </a:defRPr>
            </a:lvl1pPr>
            <a:lvl2pPr marL="742950" indent="-285750" defTabSz="1018824">
              <a:defRPr sz="2200">
                <a:solidFill>
                  <a:srgbClr val="646D72"/>
                </a:solidFill>
                <a:latin typeface="Arial" charset="0"/>
                <a:ea typeface="ＭＳ Ｐゴシック" pitchFamily="34" charset="-128"/>
              </a:defRPr>
            </a:lvl2pPr>
            <a:lvl3pPr marL="1143000" indent="-228600" defTabSz="1018824">
              <a:defRPr sz="2200">
                <a:solidFill>
                  <a:srgbClr val="646D72"/>
                </a:solidFill>
                <a:latin typeface="Arial" charset="0"/>
                <a:ea typeface="ＭＳ Ｐゴシック" pitchFamily="34" charset="-128"/>
              </a:defRPr>
            </a:lvl3pPr>
            <a:lvl4pPr marL="1600200" indent="-228600" defTabSz="1018824">
              <a:defRPr sz="2200">
                <a:solidFill>
                  <a:srgbClr val="646D72"/>
                </a:solidFill>
                <a:latin typeface="Arial" charset="0"/>
                <a:ea typeface="ＭＳ Ｐゴシック" pitchFamily="34" charset="-128"/>
              </a:defRPr>
            </a:lvl4pPr>
            <a:lvl5pPr marL="2057400" indent="-228600" defTabSz="1018824">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r>
              <a:rPr lang="en-US" altLang="en-US"/>
              <a:t>Compromising</a:t>
            </a:r>
          </a:p>
        </p:txBody>
      </p:sp>
      <p:sp>
        <p:nvSpPr>
          <p:cNvPr id="27656" name="Text Placeholder 12"/>
          <p:cNvSpPr txBox="1">
            <a:spLocks/>
          </p:cNvSpPr>
          <p:nvPr/>
        </p:nvSpPr>
        <p:spPr bwMode="auto">
          <a:xfrm>
            <a:off x="2603183" y="4781550"/>
            <a:ext cx="4708842" cy="1241583"/>
          </a:xfrm>
          <a:prstGeom prst="rect">
            <a:avLst/>
          </a:prstGeom>
          <a:noFill/>
          <a:ln>
            <a:noFill/>
          </a:ln>
        </p:spPr>
        <p:txBody>
          <a:bodyPr lIns="101882" tIns="101882" rIns="101882" bIns="132447" anchor="t" anchorCtr="0"/>
          <a:lstStyle>
            <a:lvl1pPr algn="l" eaLnBrk="0" hangingPunct="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lgn="l" eaLnBrk="0" hangingPunct="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lgn="l" eaLnBrk="0" hangingPunct="0">
              <a:spcBef>
                <a:spcPct val="20000"/>
              </a:spcBef>
              <a:buClr>
                <a:srgbClr val="005293"/>
              </a:buClr>
              <a:defRPr>
                <a:solidFill>
                  <a:srgbClr val="535A5D"/>
                </a:solidFill>
                <a:latin typeface="Arial" charset="0"/>
                <a:ea typeface="ＭＳ Ｐゴシック" pitchFamily="34" charset="-128"/>
              </a:defRPr>
            </a:lvl3pPr>
            <a:lvl4pPr marL="1600200" indent="-228600" algn="l" eaLnBrk="0" hangingPunct="0">
              <a:spcBef>
                <a:spcPct val="20000"/>
              </a:spcBef>
              <a:buClr>
                <a:srgbClr val="005293"/>
              </a:buClr>
              <a:defRPr>
                <a:solidFill>
                  <a:srgbClr val="535A5D"/>
                </a:solidFill>
                <a:latin typeface="Arial" charset="0"/>
                <a:ea typeface="ＭＳ Ｐゴシック" pitchFamily="34" charset="-128"/>
              </a:defRPr>
            </a:lvl4pPr>
            <a:lvl5pPr marL="2057400" indent="-228600" algn="l" eaLnBrk="0" hangingPunct="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defRPr/>
            </a:pPr>
            <a:r>
              <a:rPr lang="en-US" altLang="en-US" sz="1600">
                <a:solidFill>
                  <a:schemeClr val="tx1"/>
                </a:solidFill>
              </a:rPr>
              <a:t>Compromising consists of one person giving in </a:t>
            </a:r>
            <a:br>
              <a:rPr lang="en-US" altLang="en-US" sz="1600">
                <a:solidFill>
                  <a:schemeClr val="tx1"/>
                </a:solidFill>
              </a:rPr>
            </a:br>
            <a:r>
              <a:rPr lang="en-US" altLang="en-US" sz="1600">
                <a:solidFill>
                  <a:schemeClr val="tx1"/>
                </a:solidFill>
              </a:rPr>
              <a:t>to satisfy the needs of another at the earliest possible stage of the conflict. </a:t>
            </a:r>
          </a:p>
        </p:txBody>
      </p:sp>
      <p:sp>
        <p:nvSpPr>
          <p:cNvPr id="28681" name="Text Placeholder 10"/>
          <p:cNvSpPr txBox="1">
            <a:spLocks/>
          </p:cNvSpPr>
          <p:nvPr/>
        </p:nvSpPr>
        <p:spPr bwMode="auto">
          <a:xfrm>
            <a:off x="460375" y="6178550"/>
            <a:ext cx="2061845" cy="1241583"/>
          </a:xfrm>
          <a:prstGeom prst="rect">
            <a:avLst/>
          </a:prstGeom>
          <a:solidFill>
            <a:schemeClr val="tx2"/>
          </a:solidFill>
          <a:ln>
            <a:noFill/>
          </a:ln>
        </p:spPr>
        <p:txBody>
          <a:bodyPr lIns="101882" tIns="101882" rIns="101882" bIns="101882" anchor="ctr" anchorCtr="1"/>
          <a:lstStyle>
            <a:defPPr>
              <a:defRPr lang="en-US"/>
            </a:defPPr>
            <a:lvl1pPr defTabSz="1018824">
              <a:spcBef>
                <a:spcPct val="0"/>
              </a:spcBef>
              <a:spcAft>
                <a:spcPts val="669"/>
              </a:spcAft>
              <a:buClr>
                <a:schemeClr val="tx2"/>
              </a:buClr>
              <a:buSzTx/>
              <a:defRPr sz="1800" b="1">
                <a:solidFill>
                  <a:schemeClr val="bg1"/>
                </a:solidFill>
                <a:latin typeface="Arial" charset="0"/>
                <a:ea typeface="ＭＳ Ｐゴシック" pitchFamily="34" charset="-128"/>
              </a:defRPr>
            </a:lvl1pPr>
            <a:lvl2pPr marL="511175" indent="-228600" defTabSz="1018824">
              <a:spcBef>
                <a:spcPct val="20000"/>
              </a:spcBef>
              <a:buClr>
                <a:srgbClr val="005293"/>
              </a:buClr>
              <a:buFont typeface="Arial" charset="0"/>
              <a:defRPr sz="2000">
                <a:solidFill>
                  <a:srgbClr val="535A5D"/>
                </a:solidFill>
                <a:latin typeface="Arial" charset="0"/>
                <a:ea typeface="ＭＳ Ｐゴシック" pitchFamily="34" charset="-128"/>
              </a:defRPr>
            </a:lvl2pPr>
            <a:lvl3pPr marL="776288" indent="-163513" defTabSz="1018824">
              <a:spcBef>
                <a:spcPct val="20000"/>
              </a:spcBef>
              <a:buClr>
                <a:srgbClr val="005293"/>
              </a:buClr>
              <a:defRPr sz="2000">
                <a:solidFill>
                  <a:srgbClr val="535A5D"/>
                </a:solidFill>
                <a:latin typeface="Arial" charset="0"/>
                <a:ea typeface="ＭＳ Ｐゴシック" pitchFamily="34" charset="-128"/>
              </a:defRPr>
            </a:lvl3pPr>
            <a:lvl4pPr marL="1143000" indent="-228600" defTabSz="1018824">
              <a:spcBef>
                <a:spcPct val="20000"/>
              </a:spcBef>
              <a:buClr>
                <a:srgbClr val="005293"/>
              </a:buClr>
              <a:defRPr sz="2000">
                <a:solidFill>
                  <a:srgbClr val="535A5D"/>
                </a:solidFill>
                <a:latin typeface="Arial" charset="0"/>
                <a:ea typeface="ＭＳ Ｐゴシック" pitchFamily="34" charset="-128"/>
              </a:defRPr>
            </a:lvl4pPr>
            <a:lvl5pPr marL="1416050" indent="-163513" defTabSz="1018824">
              <a:spcBef>
                <a:spcPct val="20000"/>
              </a:spcBef>
              <a:buClr>
                <a:srgbClr val="005293"/>
              </a:buClr>
              <a:buFont typeface="Arial" charset="0"/>
              <a:defRPr sz="2000">
                <a:solidFill>
                  <a:srgbClr val="535A5D"/>
                </a:solidFill>
                <a:latin typeface="Arial" charset="0"/>
                <a:ea typeface="ＭＳ Ｐゴシック" pitchFamily="34" charset="-128"/>
              </a:defRPr>
            </a:lvl5pPr>
            <a:lvl6pPr marL="18732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6pPr>
            <a:lvl7pPr marL="23304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7pPr>
            <a:lvl8pPr marL="27876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8pPr>
            <a:lvl9pPr marL="3244850" indent="-163513" defTabSz="457200" eaLnBrk="0" fontAlgn="base" hangingPunct="0">
              <a:spcBef>
                <a:spcPct val="20000"/>
              </a:spcBef>
              <a:spcAft>
                <a:spcPct val="0"/>
              </a:spcAft>
              <a:buClr>
                <a:srgbClr val="005293"/>
              </a:buClr>
              <a:buFont typeface="Arial" charset="0"/>
              <a:defRPr sz="2000">
                <a:solidFill>
                  <a:srgbClr val="535A5D"/>
                </a:solidFill>
                <a:latin typeface="Arial" charset="0"/>
                <a:ea typeface="ＭＳ Ｐゴシック" pitchFamily="34" charset="-128"/>
              </a:defRPr>
            </a:lvl9pPr>
          </a:lstStyle>
          <a:p>
            <a:r>
              <a:rPr lang="en-US" altLang="en-US"/>
              <a:t>Smoothing</a:t>
            </a:r>
          </a:p>
        </p:txBody>
      </p:sp>
      <p:sp>
        <p:nvSpPr>
          <p:cNvPr id="27658" name="Text Placeholder 12"/>
          <p:cNvSpPr txBox="1">
            <a:spLocks/>
          </p:cNvSpPr>
          <p:nvPr/>
        </p:nvSpPr>
        <p:spPr bwMode="auto">
          <a:xfrm>
            <a:off x="2603183" y="6178550"/>
            <a:ext cx="4708842" cy="1241583"/>
          </a:xfrm>
          <a:prstGeom prst="rect">
            <a:avLst/>
          </a:prstGeom>
          <a:noFill/>
          <a:ln>
            <a:noFill/>
          </a:ln>
        </p:spPr>
        <p:txBody>
          <a:bodyPr lIns="101882" tIns="101882" rIns="101882" bIns="132447" anchor="t" anchorCtr="0"/>
          <a:lstStyle>
            <a:lvl1pPr algn="l" eaLnBrk="0" hangingPunct="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lgn="l" eaLnBrk="0" hangingPunct="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lgn="l" eaLnBrk="0" hangingPunct="0">
              <a:spcBef>
                <a:spcPct val="20000"/>
              </a:spcBef>
              <a:buClr>
                <a:srgbClr val="005293"/>
              </a:buClr>
              <a:defRPr>
                <a:solidFill>
                  <a:srgbClr val="535A5D"/>
                </a:solidFill>
                <a:latin typeface="Arial" charset="0"/>
                <a:ea typeface="ＭＳ Ｐゴシック" pitchFamily="34" charset="-128"/>
              </a:defRPr>
            </a:lvl3pPr>
            <a:lvl4pPr marL="1600200" indent="-228600" algn="l" eaLnBrk="0" hangingPunct="0">
              <a:spcBef>
                <a:spcPct val="20000"/>
              </a:spcBef>
              <a:buClr>
                <a:srgbClr val="005293"/>
              </a:buClr>
              <a:defRPr>
                <a:solidFill>
                  <a:srgbClr val="535A5D"/>
                </a:solidFill>
                <a:latin typeface="Arial" charset="0"/>
                <a:ea typeface="ＭＳ Ｐゴシック" pitchFamily="34" charset="-128"/>
              </a:defRPr>
            </a:lvl4pPr>
            <a:lvl5pPr marL="2057400" indent="-228600" algn="l" eaLnBrk="0" hangingPunct="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defRPr/>
            </a:pPr>
            <a:r>
              <a:rPr lang="en-US" altLang="en-US" sz="1600">
                <a:solidFill>
                  <a:schemeClr val="tx1"/>
                </a:solidFill>
              </a:rPr>
              <a:t>Smoothing involves giving in to the other person </a:t>
            </a:r>
            <a:br>
              <a:rPr lang="en-US" altLang="en-US" sz="1600">
                <a:solidFill>
                  <a:schemeClr val="tx1"/>
                </a:solidFill>
              </a:rPr>
            </a:br>
            <a:r>
              <a:rPr lang="en-US" altLang="en-US" sz="1600">
                <a:solidFill>
                  <a:schemeClr val="tx1"/>
                </a:solidFill>
              </a:rPr>
              <a:t>and ignoring one’s own goals. Smoothing can be useful as a temporary fix in a conflict situation. </a:t>
            </a:r>
          </a:p>
        </p:txBody>
      </p:sp>
      <p:sp>
        <p:nvSpPr>
          <p:cNvPr id="28683" name="Text Placeholder 10"/>
          <p:cNvSpPr txBox="1">
            <a:spLocks/>
          </p:cNvSpPr>
          <p:nvPr/>
        </p:nvSpPr>
        <p:spPr bwMode="auto">
          <a:xfrm>
            <a:off x="460375" y="7587774"/>
            <a:ext cx="2061845" cy="1386523"/>
          </a:xfrm>
          <a:prstGeom prst="rect">
            <a:avLst/>
          </a:prstGeom>
          <a:solidFill>
            <a:schemeClr val="accent3"/>
          </a:solidFill>
          <a:ln>
            <a:noFill/>
          </a:ln>
        </p:spPr>
        <p:txBody>
          <a:bodyPr lIns="101882" tIns="101882" rIns="101882" bIns="101882" anchor="ctr" anchorCtr="1"/>
          <a:lstStyle>
            <a:defPPr>
              <a:defRPr lang="en-US"/>
            </a:defPPr>
            <a:lvl1pPr algn="ctr" defTabSz="1018824">
              <a:spcAft>
                <a:spcPts val="669"/>
              </a:spcAft>
              <a:buClr>
                <a:schemeClr val="tx2"/>
              </a:buClr>
              <a:defRPr sz="1800" b="1">
                <a:solidFill>
                  <a:schemeClr val="bg1"/>
                </a:solidFill>
                <a:latin typeface="Arial" charset="0"/>
                <a:ea typeface="ＭＳ Ｐゴシック" pitchFamily="34" charset="-128"/>
              </a:defRPr>
            </a:lvl1pPr>
            <a:lvl2pPr marL="742950" indent="-285750" defTabSz="1018824">
              <a:defRPr sz="2200">
                <a:solidFill>
                  <a:srgbClr val="646D72"/>
                </a:solidFill>
                <a:latin typeface="Arial" charset="0"/>
                <a:ea typeface="ＭＳ Ｐゴシック" pitchFamily="34" charset="-128"/>
              </a:defRPr>
            </a:lvl2pPr>
            <a:lvl3pPr marL="1143000" indent="-228600" defTabSz="1018824">
              <a:defRPr sz="2200">
                <a:solidFill>
                  <a:srgbClr val="646D72"/>
                </a:solidFill>
                <a:latin typeface="Arial" charset="0"/>
                <a:ea typeface="ＭＳ Ｐゴシック" pitchFamily="34" charset="-128"/>
              </a:defRPr>
            </a:lvl3pPr>
            <a:lvl4pPr marL="1600200" indent="-228600" defTabSz="1018824">
              <a:defRPr sz="2200">
                <a:solidFill>
                  <a:srgbClr val="646D72"/>
                </a:solidFill>
                <a:latin typeface="Arial" charset="0"/>
                <a:ea typeface="ＭＳ Ｐゴシック" pitchFamily="34" charset="-128"/>
              </a:defRPr>
            </a:lvl4pPr>
            <a:lvl5pPr marL="2057400" indent="-228600" defTabSz="1018824">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r>
              <a:rPr lang="en-US" altLang="en-US"/>
              <a:t>Avoiding</a:t>
            </a:r>
          </a:p>
        </p:txBody>
      </p:sp>
      <p:sp>
        <p:nvSpPr>
          <p:cNvPr id="27660" name="Text Placeholder 12"/>
          <p:cNvSpPr txBox="1">
            <a:spLocks/>
          </p:cNvSpPr>
          <p:nvPr/>
        </p:nvSpPr>
        <p:spPr bwMode="auto">
          <a:xfrm>
            <a:off x="2603183" y="7587774"/>
            <a:ext cx="4708842" cy="1386523"/>
          </a:xfrm>
          <a:prstGeom prst="rect">
            <a:avLst/>
          </a:prstGeom>
          <a:noFill/>
          <a:ln>
            <a:noFill/>
          </a:ln>
        </p:spPr>
        <p:txBody>
          <a:bodyPr lIns="101882" tIns="101882" rIns="101882" bIns="132447" anchor="t" anchorCtr="0"/>
          <a:lstStyle>
            <a:lvl1pPr algn="l" eaLnBrk="0" hangingPunct="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lgn="l" eaLnBrk="0" hangingPunct="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lgn="l" eaLnBrk="0" hangingPunct="0">
              <a:spcBef>
                <a:spcPct val="20000"/>
              </a:spcBef>
              <a:buClr>
                <a:srgbClr val="005293"/>
              </a:buClr>
              <a:defRPr>
                <a:solidFill>
                  <a:srgbClr val="535A5D"/>
                </a:solidFill>
                <a:latin typeface="Arial" charset="0"/>
                <a:ea typeface="ＭＳ Ｐゴシック" pitchFamily="34" charset="-128"/>
              </a:defRPr>
            </a:lvl3pPr>
            <a:lvl4pPr marL="1600200" indent="-228600" algn="l" eaLnBrk="0" hangingPunct="0">
              <a:spcBef>
                <a:spcPct val="20000"/>
              </a:spcBef>
              <a:buClr>
                <a:srgbClr val="005293"/>
              </a:buClr>
              <a:defRPr>
                <a:solidFill>
                  <a:srgbClr val="535A5D"/>
                </a:solidFill>
                <a:latin typeface="Arial" charset="0"/>
                <a:ea typeface="ＭＳ Ｐゴシック" pitchFamily="34" charset="-128"/>
              </a:defRPr>
            </a:lvl4pPr>
            <a:lvl5pPr marL="2057400" indent="-228600" algn="l" eaLnBrk="0" hangingPunct="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spcBef>
                <a:spcPct val="0"/>
              </a:spcBef>
              <a:spcAft>
                <a:spcPts val="669"/>
              </a:spcAft>
              <a:buClr>
                <a:schemeClr val="tx2"/>
              </a:buClr>
              <a:buSzTx/>
              <a:defRPr/>
            </a:pPr>
            <a:r>
              <a:rPr lang="en-US" altLang="en-US" sz="1600" dirty="0">
                <a:solidFill>
                  <a:schemeClr val="tx1"/>
                </a:solidFill>
              </a:rPr>
              <a:t>Avoiding is staying away from or withdrawing from </a:t>
            </a:r>
            <a:br>
              <a:rPr lang="en-US" altLang="en-US" sz="1600" dirty="0">
                <a:solidFill>
                  <a:schemeClr val="tx1"/>
                </a:solidFill>
              </a:rPr>
            </a:br>
            <a:r>
              <a:rPr lang="en-US" altLang="en-US" sz="1600" dirty="0">
                <a:solidFill>
                  <a:schemeClr val="tx1"/>
                </a:solidFill>
              </a:rPr>
              <a:t>a conflict. Some conflicts may work themselves </a:t>
            </a:r>
            <a:br>
              <a:rPr lang="en-US" altLang="en-US" sz="1600" dirty="0">
                <a:solidFill>
                  <a:schemeClr val="tx1"/>
                </a:solidFill>
              </a:rPr>
            </a:br>
            <a:r>
              <a:rPr lang="en-US" altLang="en-US" sz="1600" dirty="0">
                <a:solidFill>
                  <a:schemeClr val="tx1"/>
                </a:solidFill>
              </a:rPr>
              <a:t>out over time, or they may be so trivial that it’s not worth the effort to get involved. Some conflicts are irresolvable.</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2890268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7"/>
          <p:cNvSpPr>
            <a:spLocks noGrp="1"/>
          </p:cNvSpPr>
          <p:nvPr>
            <p:ph type="title"/>
          </p:nvPr>
        </p:nvSpPr>
        <p:spPr/>
        <p:txBody>
          <a:bodyPr/>
          <a:lstStyle/>
          <a:p>
            <a:r>
              <a:rPr lang="en-US" altLang="en-US"/>
              <a:t>Integrating</a:t>
            </a: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
        <p:nvSpPr>
          <p:cNvPr id="31747" name="Text Placeholder 10"/>
          <p:cNvSpPr txBox="1">
            <a:spLocks/>
          </p:cNvSpPr>
          <p:nvPr/>
        </p:nvSpPr>
        <p:spPr bwMode="auto">
          <a:xfrm>
            <a:off x="469584" y="1970088"/>
            <a:ext cx="2061845" cy="1566386"/>
          </a:xfrm>
          <a:prstGeom prst="rect">
            <a:avLst/>
          </a:prstGeom>
          <a:solidFill>
            <a:schemeClr val="tx2"/>
          </a:solidFill>
          <a:ln>
            <a:noFill/>
          </a:ln>
        </p:spPr>
        <p:txBody>
          <a:bodyPr lIns="101882" tIns="101882" rIns="101882" bIns="101882" anchor="ctr" anchorCtr="1"/>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a:spcBef>
                <a:spcPct val="0"/>
              </a:spcBef>
              <a:spcAft>
                <a:spcPts val="669"/>
              </a:spcAft>
              <a:buClr>
                <a:schemeClr val="tx2"/>
              </a:buClr>
              <a:buSzTx/>
            </a:pPr>
            <a:r>
              <a:rPr lang="en-US" altLang="en-US" sz="1800" b="1" dirty="0">
                <a:solidFill>
                  <a:schemeClr val="bg1"/>
                </a:solidFill>
              </a:rPr>
              <a:t>Focus: </a:t>
            </a:r>
            <a:br>
              <a:rPr lang="en-US" dirty="0">
                <a:solidFill>
                  <a:schemeClr val="tx1"/>
                </a:solidFill>
              </a:rPr>
            </a:br>
            <a:r>
              <a:rPr lang="en-US" altLang="en-US" sz="1600" dirty="0">
                <a:solidFill>
                  <a:schemeClr val="bg1"/>
                </a:solidFill>
              </a:rPr>
              <a:t>On meeting the needs and goals of both parties</a:t>
            </a:r>
            <a:r>
              <a:rPr lang="en-US" altLang="en-US" sz="1600" dirty="0">
                <a:solidFill>
                  <a:schemeClr val="bg1"/>
                </a:solidFill>
                <a:cs typeface="Arial"/>
              </a:rPr>
              <a:t>.</a:t>
            </a:r>
            <a:endParaRPr lang="en-US" altLang="en-US" sz="1600" dirty="0">
              <a:solidFill>
                <a:schemeClr val="bg1"/>
              </a:solidFill>
            </a:endParaRPr>
          </a:p>
        </p:txBody>
      </p:sp>
      <p:sp>
        <p:nvSpPr>
          <p:cNvPr id="33797" name="Text Placeholder 12"/>
          <p:cNvSpPr txBox="1">
            <a:spLocks/>
          </p:cNvSpPr>
          <p:nvPr/>
        </p:nvSpPr>
        <p:spPr bwMode="auto">
          <a:xfrm>
            <a:off x="2612392" y="1970088"/>
            <a:ext cx="4699633" cy="3059112"/>
          </a:xfrm>
          <a:prstGeom prst="rect">
            <a:avLst/>
          </a:prstGeom>
          <a:noFill/>
          <a:ln>
            <a:noFill/>
          </a:ln>
        </p:spPr>
        <p:txBody>
          <a:bodyPr lIns="101882" tIns="101882" rIns="101882" bIns="132447" anchorCtr="1"/>
          <a:lstStyle>
            <a:lvl1pPr marL="285750" indent="-285750">
              <a:defRPr sz="2200">
                <a:solidFill>
                  <a:srgbClr val="646D72"/>
                </a:solidFill>
                <a:latin typeface="Arial" charset="0"/>
                <a:ea typeface="ＭＳ Ｐゴシック" pitchFamily="34" charset="-128"/>
              </a:defRPr>
            </a:lvl1pPr>
            <a:lvl2pPr marL="742950" indent="-285750">
              <a:defRPr sz="2200">
                <a:solidFill>
                  <a:srgbClr val="646D72"/>
                </a:solidFill>
                <a:latin typeface="Arial" charset="0"/>
                <a:ea typeface="ＭＳ Ｐゴシック" pitchFamily="34" charset="-128"/>
              </a:defRPr>
            </a:lvl2pPr>
            <a:lvl3pPr marL="1143000" indent="-228600">
              <a:defRPr sz="2200">
                <a:solidFill>
                  <a:srgbClr val="646D72"/>
                </a:solidFill>
                <a:latin typeface="Arial" charset="0"/>
                <a:ea typeface="ＭＳ Ｐゴシック" pitchFamily="34" charset="-128"/>
              </a:defRPr>
            </a:lvl3pPr>
            <a:lvl4pPr marL="1600200" indent="-228600">
              <a:defRPr sz="2200">
                <a:solidFill>
                  <a:srgbClr val="646D72"/>
                </a:solidFill>
                <a:latin typeface="Arial" charset="0"/>
                <a:ea typeface="ＭＳ Ｐゴシック" pitchFamily="34" charset="-128"/>
              </a:defRPr>
            </a:lvl4pPr>
            <a:lvl5pPr marL="2057400" indent="-228600">
              <a:defRPr sz="2200">
                <a:solidFill>
                  <a:srgbClr val="646D72"/>
                </a:solidFill>
                <a:latin typeface="Arial" charset="0"/>
                <a:ea typeface="ＭＳ Ｐゴシック" pitchFamily="34" charset="-128"/>
              </a:defRPr>
            </a:lvl5pPr>
            <a:lvl6pPr marL="25146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6pPr>
            <a:lvl7pPr marL="29718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7pPr>
            <a:lvl8pPr marL="34290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8pPr>
            <a:lvl9pPr marL="3886200" indent="-228600" defTabSz="457200" eaLnBrk="0" fontAlgn="base" hangingPunct="0">
              <a:spcBef>
                <a:spcPct val="0"/>
              </a:spcBef>
              <a:spcAft>
                <a:spcPct val="0"/>
              </a:spcAft>
              <a:defRPr sz="2200">
                <a:solidFill>
                  <a:srgbClr val="646D72"/>
                </a:solidFill>
                <a:latin typeface="Arial" charset="0"/>
                <a:ea typeface="ＭＳ Ｐゴシック" pitchFamily="34" charset="-128"/>
              </a:defRPr>
            </a:lvl9pPr>
          </a:lstStyle>
          <a:p>
            <a:pPr>
              <a:spcAft>
                <a:spcPts val="2674"/>
              </a:spcAft>
              <a:buClr>
                <a:schemeClr val="tx2"/>
              </a:buClr>
              <a:buFont typeface="Arial" panose="020B0604020202020204" pitchFamily="34" charset="0"/>
              <a:buChar char="•"/>
              <a:defRPr/>
            </a:pPr>
            <a:r>
              <a:rPr lang="en-US" altLang="en-US" sz="1600" dirty="0">
                <a:solidFill>
                  <a:schemeClr val="tx1"/>
                </a:solidFill>
              </a:rPr>
              <a:t>Integrating is the only strategy that’s solution-oriented and, at the same time, oriented to meeting the needs of both individuals.</a:t>
            </a:r>
          </a:p>
          <a:p>
            <a:pPr>
              <a:spcAft>
                <a:spcPts val="2674"/>
              </a:spcAft>
              <a:buClr>
                <a:schemeClr val="tx2"/>
              </a:buClr>
              <a:buFont typeface="Arial" panose="020B0604020202020204" pitchFamily="34" charset="0"/>
              <a:buChar char="•"/>
              <a:defRPr/>
            </a:pPr>
            <a:r>
              <a:rPr lang="en-US" altLang="en-US" sz="1600" dirty="0">
                <a:solidFill>
                  <a:schemeClr val="tx1"/>
                </a:solidFill>
              </a:rPr>
              <a:t>Integrating allows both parties to solve the conflict and leave with positive feelings, facilitating ongoing work relationships.</a:t>
            </a:r>
          </a:p>
          <a:p>
            <a:pPr>
              <a:spcAft>
                <a:spcPts val="2674"/>
              </a:spcAft>
              <a:buClr>
                <a:schemeClr val="tx2"/>
              </a:buClr>
              <a:buFont typeface="Arial" panose="020B0604020202020204" pitchFamily="34" charset="0"/>
              <a:buChar char="•"/>
              <a:defRPr/>
            </a:pPr>
            <a:r>
              <a:rPr lang="en-US" altLang="en-US" sz="1600" dirty="0">
                <a:solidFill>
                  <a:schemeClr val="tx1"/>
                </a:solidFill>
              </a:rPr>
              <a:t>Integrating is the most complex and time-consuming of the five strategies.</a:t>
            </a:r>
          </a:p>
        </p:txBody>
      </p:sp>
    </p:spTree>
    <p:extLst>
      <p:ext uri="{BB962C8B-B14F-4D97-AF65-F5344CB8AC3E}">
        <p14:creationId xmlns:p14="http://schemas.microsoft.com/office/powerpoint/2010/main" val="3045376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7"/>
          <p:cNvSpPr>
            <a:spLocks noGrp="1"/>
          </p:cNvSpPr>
          <p:nvPr>
            <p:ph type="title"/>
          </p:nvPr>
        </p:nvSpPr>
        <p:spPr/>
        <p:txBody>
          <a:bodyPr/>
          <a:lstStyle/>
          <a:p>
            <a:pPr eaLnBrk="1" hangingPunct="1"/>
            <a:r>
              <a:rPr lang="en-US" altLang="en-US"/>
              <a:t>Resolve</a:t>
            </a:r>
          </a:p>
        </p:txBody>
      </p:sp>
      <p:sp>
        <p:nvSpPr>
          <p:cNvPr id="32771" name="Text Placeholder 8"/>
          <p:cNvSpPr txBox="1">
            <a:spLocks/>
          </p:cNvSpPr>
          <p:nvPr/>
        </p:nvSpPr>
        <p:spPr bwMode="auto">
          <a:xfrm>
            <a:off x="460375" y="1970088"/>
            <a:ext cx="6851650" cy="717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8572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20015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0" indent="0">
              <a:spcBef>
                <a:spcPct val="0"/>
              </a:spcBef>
              <a:spcAft>
                <a:spcPts val="1337"/>
              </a:spcAft>
              <a:buClr>
                <a:schemeClr val="tx2"/>
              </a:buClr>
              <a:buSzTx/>
            </a:pPr>
            <a:r>
              <a:rPr lang="en-US" altLang="en-US" sz="1600" dirty="0">
                <a:solidFill>
                  <a:srgbClr val="646D72"/>
                </a:solidFill>
                <a:cs typeface="Times New Roman" pitchFamily="18" charset="0"/>
              </a:rPr>
              <a:t>This nine-point strategy for an initial conversation to resolve a conflict is most effective when practiced company-wide at all levels and endorsed by management. The role of Human Resources is critical to ongoing success as well. If every employee is trained in its use and managers encourage employees to use it as well as employing it themselves, the overall impact is a dramatic reduction in interpersonal conflicts and lost productivity.</a:t>
            </a:r>
          </a:p>
          <a:p>
            <a:pPr marL="455613" lvl="1">
              <a:spcBef>
                <a:spcPct val="0"/>
              </a:spcBef>
              <a:spcAft>
                <a:spcPts val="1337"/>
              </a:spcAft>
              <a:buClr>
                <a:schemeClr val="tx2"/>
              </a:buClr>
              <a:buFont typeface="Arial" charset="0"/>
              <a:buAutoNum type="arabicPeriod"/>
            </a:pPr>
            <a:r>
              <a:rPr lang="en-US" altLang="en-US" sz="1600" b="1" dirty="0">
                <a:solidFill>
                  <a:schemeClr val="tx2"/>
                </a:solidFill>
                <a:cs typeface="Times New Roman" pitchFamily="18" charset="0"/>
              </a:rPr>
              <a:t>Define the issues: </a:t>
            </a:r>
            <a:r>
              <a:rPr lang="en-US" altLang="en-US" sz="1600" dirty="0">
                <a:solidFill>
                  <a:srgbClr val="646D72"/>
                </a:solidFill>
                <a:cs typeface="Times New Roman" pitchFamily="18" charset="0"/>
              </a:rPr>
              <a:t>One or both parties identify the conflict in a respectful manner. Make sure the problem is identified accurately. This includes answering all the questions discussed in analyzing conflict.</a:t>
            </a:r>
          </a:p>
          <a:p>
            <a:pPr marL="455613" lvl="1">
              <a:spcBef>
                <a:spcPct val="0"/>
              </a:spcBef>
              <a:spcAft>
                <a:spcPts val="1337"/>
              </a:spcAft>
              <a:buClr>
                <a:schemeClr val="tx2"/>
              </a:buClr>
              <a:buFont typeface="Arial" charset="0"/>
              <a:buAutoNum type="arabicPeriod"/>
            </a:pPr>
            <a:r>
              <a:rPr lang="en-US" altLang="en-US" sz="1600" b="1" dirty="0">
                <a:solidFill>
                  <a:schemeClr val="tx2"/>
                </a:solidFill>
                <a:cs typeface="Times New Roman" pitchFamily="18" charset="0"/>
              </a:rPr>
              <a:t>Agree to meet: </a:t>
            </a:r>
            <a:r>
              <a:rPr lang="en-US" altLang="en-US" sz="1600" dirty="0">
                <a:solidFill>
                  <a:srgbClr val="646D72"/>
                </a:solidFill>
                <a:cs typeface="Times New Roman" pitchFamily="18" charset="0"/>
              </a:rPr>
              <a:t>Within 48 to 72 hours, the parties agree to meet to resolve the conflict and follow this procedure. If either party declines to participate, the initiating party should contact Human Resources or another designated management representative for assistance.</a:t>
            </a:r>
          </a:p>
          <a:p>
            <a:pPr marL="455613" lvl="1">
              <a:spcBef>
                <a:spcPct val="0"/>
              </a:spcBef>
              <a:spcAft>
                <a:spcPts val="1337"/>
              </a:spcAft>
              <a:buClr>
                <a:schemeClr val="tx2"/>
              </a:buClr>
              <a:buFont typeface="Arial" charset="0"/>
              <a:buAutoNum type="arabicPeriod"/>
            </a:pPr>
            <a:r>
              <a:rPr lang="en-US" altLang="en-US" sz="1600" b="1" dirty="0">
                <a:solidFill>
                  <a:schemeClr val="tx2"/>
                </a:solidFill>
                <a:cs typeface="Times New Roman" pitchFamily="18" charset="0"/>
              </a:rPr>
              <a:t>Identify a facilitator </a:t>
            </a:r>
            <a:r>
              <a:rPr lang="en-US" altLang="en-US" sz="1600" dirty="0">
                <a:solidFill>
                  <a:srgbClr val="646D72"/>
                </a:solidFill>
                <a:cs typeface="Times New Roman" pitchFamily="18" charset="0"/>
              </a:rPr>
              <a:t>(optional): If requested, a facilitator is identified. One possible option for the facilitator role is the manager, as discussed in the manager’s role.</a:t>
            </a:r>
          </a:p>
          <a:p>
            <a:pPr marL="455613" lvl="1">
              <a:spcBef>
                <a:spcPct val="0"/>
              </a:spcBef>
              <a:spcAft>
                <a:spcPts val="669"/>
              </a:spcAft>
              <a:buClr>
                <a:schemeClr val="tx2"/>
              </a:buClr>
              <a:buFont typeface="Arial" charset="0"/>
              <a:buAutoNum type="arabicPeriod"/>
            </a:pPr>
            <a:r>
              <a:rPr lang="en-US" altLang="en-US" sz="1600" b="1" dirty="0">
                <a:solidFill>
                  <a:schemeClr val="tx2"/>
                </a:solidFill>
                <a:cs typeface="Times New Roman" pitchFamily="18" charset="0"/>
              </a:rPr>
              <a:t>Meet during normal working hours: </a:t>
            </a:r>
            <a:r>
              <a:rPr lang="en-US" altLang="en-US" sz="1600" dirty="0">
                <a:solidFill>
                  <a:srgbClr val="646D72"/>
                </a:solidFill>
                <a:cs typeface="Times New Roman" pitchFamily="18" charset="0"/>
              </a:rPr>
              <a:t>The meeting should take place during normal working hours at the worksite in a setting appropriate for a confidential meeting. The same ground rules apply.</a:t>
            </a:r>
          </a:p>
          <a:p>
            <a:pPr lvl="1">
              <a:spcBef>
                <a:spcPct val="0"/>
              </a:spcBef>
              <a:spcAft>
                <a:spcPts val="669"/>
              </a:spcAft>
              <a:buClrTx/>
              <a:buFont typeface="Arial" panose="020B0604020202020204" pitchFamily="34" charset="0"/>
              <a:buChar char="•"/>
            </a:pPr>
            <a:r>
              <a:rPr lang="en-US" altLang="en-US" sz="1600" dirty="0">
                <a:solidFill>
                  <a:srgbClr val="646D72"/>
                </a:solidFill>
                <a:cs typeface="Times New Roman" pitchFamily="18" charset="0"/>
              </a:rPr>
              <a:t>If a facilitator is present, she or he should review these rules and check for clarification after each issue is presented. For example, “Joe, what is your understanding of the point Sam just made?” “Sam, do you have any questions about what Joe meant?”</a:t>
            </a:r>
          </a:p>
          <a:p>
            <a:pPr lvl="1">
              <a:spcBef>
                <a:spcPct val="0"/>
              </a:spcBef>
              <a:spcAft>
                <a:spcPts val="1337"/>
              </a:spcAft>
              <a:buClrTx/>
              <a:buFont typeface="Arial" panose="020B0604020202020204" pitchFamily="34" charset="0"/>
              <a:buChar char="•"/>
            </a:pPr>
            <a:r>
              <a:rPr lang="en-US" altLang="en-US" sz="1600" dirty="0">
                <a:solidFill>
                  <a:srgbClr val="646D72"/>
                </a:solidFill>
                <a:cs typeface="Times New Roman" pitchFamily="18" charset="0"/>
              </a:rPr>
              <a:t>If no facilitator is present, each party should paraphrase his or her understanding of the other party’s issues.</a:t>
            </a:r>
            <a:endParaRPr lang="en-US" altLang="en-US" sz="1600" dirty="0">
              <a:solidFill>
                <a:srgbClr val="646D72"/>
              </a:solidFill>
            </a:endParaRPr>
          </a:p>
        </p:txBody>
      </p:sp>
      <p:sp>
        <p:nvSpPr>
          <p:cNvPr id="5" name="Footer Placeholder 4"/>
          <p:cNvSpPr>
            <a:spLocks noGrp="1"/>
          </p:cNvSpPr>
          <p:nvPr>
            <p:ph type="ftr" sz="quarter" idx="3"/>
          </p:nvPr>
        </p:nvSpPr>
        <p:spPr/>
        <p:txBody>
          <a:bodyPr/>
          <a:lstStyle/>
          <a:p>
            <a:r>
              <a:rPr lang="en-US"/>
              <a:t>Do not reproduce, transmit or modify the content set forth herein in any form or by any means without written permission of UnitedHealthcare. © 2020 United HealthCare Services, Inc. All rights reserved.</a:t>
            </a:r>
            <a:endParaRPr lang="en-US" dirty="0"/>
          </a:p>
        </p:txBody>
      </p:sp>
    </p:spTree>
    <p:extLst>
      <p:ext uri="{BB962C8B-B14F-4D97-AF65-F5344CB8AC3E}">
        <p14:creationId xmlns:p14="http://schemas.microsoft.com/office/powerpoint/2010/main" val="648426647"/>
      </p:ext>
    </p:extLst>
  </p:cSld>
  <p:clrMapOvr>
    <a:masterClrMapping/>
  </p:clrMapOvr>
</p:sld>
</file>

<file path=ppt/theme/theme1.xml><?xml version="1.0" encoding="utf-8"?>
<a:theme xmlns:a="http://schemas.openxmlformats.org/drawingml/2006/main" name="OptumPortrait">
  <a:themeElements>
    <a:clrScheme name="Custom 2">
      <a:dk1>
        <a:srgbClr val="55565A"/>
      </a:dk1>
      <a:lt1>
        <a:srgbClr val="FFFFFF"/>
      </a:lt1>
      <a:dk2>
        <a:srgbClr val="55565A"/>
      </a:dk2>
      <a:lt2>
        <a:srgbClr val="B1B3B3"/>
      </a:lt2>
      <a:accent1>
        <a:srgbClr val="E87722"/>
      </a:accent1>
      <a:accent2>
        <a:srgbClr val="F2AA00"/>
      </a:accent2>
      <a:accent3>
        <a:srgbClr val="63666A"/>
      </a:accent3>
      <a:accent4>
        <a:srgbClr val="888B8D"/>
      </a:accent4>
      <a:accent5>
        <a:srgbClr val="B1B3B3"/>
      </a:accent5>
      <a:accent6>
        <a:srgbClr val="D0D0CE"/>
      </a:accent6>
      <a:hlink>
        <a:srgbClr val="E87722"/>
      </a:hlink>
      <a:folHlink>
        <a:srgbClr val="63666A"/>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Custom Color 1">
      <a:srgbClr val="E87722"/>
    </a:custClr>
    <a:custClr name="Custom Color 2">
      <a:srgbClr val="888B8D"/>
    </a:custClr>
    <a:custClr name="Custom Color 3">
      <a:srgbClr val="739600"/>
    </a:custClr>
    <a:custClr name="Custom Color 4">
      <a:srgbClr val="008770"/>
    </a:custClr>
    <a:custClr name="Custom Color 5">
      <a:srgbClr val="00549F"/>
    </a:custClr>
    <a:custClr name="Custom Color 6">
      <a:srgbClr val="3B0083"/>
    </a:custClr>
    <a:custClr name="Custom Color 7">
      <a:srgbClr val="A22B38"/>
    </a:custClr>
  </a:custClrLst>
  <a:extLst>
    <a:ext uri="{05A4C25C-085E-4340-85A3-A5531E510DB2}">
      <thm15:themeFamily xmlns:thm15="http://schemas.microsoft.com/office/thememl/2012/main" name="Optum-Portrait-Template.potx" id="{27EFDBC8-D653-4088-BF5D-AB07D94CC782}" vid="{9450D5AE-6EB3-476B-A3B2-51BE4CC560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1EE8A72B8AE4980CDE9969CE37903" ma:contentTypeVersion="4" ma:contentTypeDescription="Create a new document." ma:contentTypeScope="" ma:versionID="6396699fb2d23bbdcdc250672ea22339">
  <xsd:schema xmlns:xsd="http://www.w3.org/2001/XMLSchema" xmlns:xs="http://www.w3.org/2001/XMLSchema" xmlns:p="http://schemas.microsoft.com/office/2006/metadata/properties" xmlns:ns2="d7b5156c-7859-495b-a65c-a7601d85f73c" targetNamespace="http://schemas.microsoft.com/office/2006/metadata/properties" ma:root="true" ma:fieldsID="96bd85ec804b84d5cac1abbaee854adf" ns2:_="">
    <xsd:import namespace="d7b5156c-7859-495b-a65c-a7601d85f73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5156c-7859-495b-a65c-a7601d85f7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file>

<file path=customXml/itemProps1.xml><?xml version="1.0" encoding="utf-8"?>
<ds:datastoreItem xmlns:ds="http://schemas.openxmlformats.org/officeDocument/2006/customXml" ds:itemID="{9E3CFE23-EB8D-413F-A0F2-59C24D743E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5156c-7859-495b-a65c-a7601d85f7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4A06612-E0A0-4547-BDC8-26AE191B79F0}">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8521867a-bdbc-4ac9-a562-0c4ec40f535f"/>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AE24200-BBD9-41EA-983E-5731979E42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OptumPortrait</Template>
  <TotalTime>0</TotalTime>
  <Words>4496</Words>
  <Application>Microsoft Office PowerPoint</Application>
  <PresentationFormat>Custom</PresentationFormat>
  <Paragraphs>455</Paragraphs>
  <Slides>30</Slides>
  <Notes>28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OptumPortrait</vt:lpstr>
      <vt:lpstr>How To Use Conflict as Opportunity</vt:lpstr>
      <vt:lpstr>The Program</vt:lpstr>
      <vt:lpstr>Learning Points</vt:lpstr>
      <vt:lpstr>Ask Yourself… </vt:lpstr>
      <vt:lpstr>What Is Conflict? </vt:lpstr>
      <vt:lpstr>What Is Conflict? </vt:lpstr>
      <vt:lpstr>Five Conflict Management Styles</vt:lpstr>
      <vt:lpstr>Integrating</vt:lpstr>
      <vt:lpstr>Resolve</vt:lpstr>
      <vt:lpstr>Resolve</vt:lpstr>
      <vt:lpstr>Resolve</vt:lpstr>
      <vt:lpstr>Resolve</vt:lpstr>
      <vt:lpstr>Resolve</vt:lpstr>
      <vt:lpstr>Outcomes</vt:lpstr>
      <vt:lpstr>Opportunities</vt:lpstr>
      <vt:lpstr>Opportunities</vt:lpstr>
      <vt:lpstr>Opportunities</vt:lpstr>
      <vt:lpstr>Opportunities</vt:lpstr>
      <vt:lpstr>Case Study 1</vt:lpstr>
      <vt:lpstr>Case Study 2</vt:lpstr>
      <vt:lpstr>Case Study 3</vt:lpstr>
      <vt:lpstr>Case Study 4</vt:lpstr>
      <vt:lpstr>Make Your Action Plan</vt:lpstr>
      <vt:lpstr>About Professional Support</vt:lpstr>
      <vt:lpstr>Appendix A:</vt:lpstr>
      <vt:lpstr>Appendix B:</vt:lpstr>
      <vt:lpstr>Appendix C:</vt:lpstr>
      <vt:lpstr>Appendix D:</vt:lpstr>
      <vt:lpstr>Appendix E:</vt:lpstr>
      <vt:lpstr>Appendix 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Conflict as Opportunity</dc:title>
  <dc:creator/>
  <cp:lastModifiedBy/>
  <cp:revision>5</cp:revision>
  <dcterms:created xsi:type="dcterms:W3CDTF">2018-10-23T14:12:12Z</dcterms:created>
  <dcterms:modified xsi:type="dcterms:W3CDTF">2020-10-23T19:34:36Z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0x0101005B81EE8A72B8AE4980CDE9969CE37903</vt:lpwstr>
  </property>
  <property fmtid="{D5CDD505-2E9C-101B-9397-08002B2CF9AE}" pid="3" name="Order">
    <vt:r8>121400</vt:r8>
  </property>
</Properties>
</file>